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6" r:id="rId2"/>
    <p:sldId id="258" r:id="rId3"/>
    <p:sldId id="257" r:id="rId4"/>
    <p:sldId id="259" r:id="rId5"/>
    <p:sldId id="269" r:id="rId6"/>
    <p:sldId id="260" r:id="rId7"/>
    <p:sldId id="262" r:id="rId8"/>
    <p:sldId id="261" r:id="rId9"/>
    <p:sldId id="263" r:id="rId10"/>
    <p:sldId id="264" r:id="rId11"/>
    <p:sldId id="265" r:id="rId12"/>
    <p:sldId id="266" r:id="rId13"/>
    <p:sldId id="268" r:id="rId14"/>
    <p:sldId id="270" r:id="rId15"/>
    <p:sldId id="271" r:id="rId16"/>
    <p:sldId id="272" r:id="rId17"/>
    <p:sldId id="267" r:id="rId18"/>
    <p:sldId id="275" r:id="rId19"/>
    <p:sldId id="280" r:id="rId20"/>
    <p:sldId id="274" r:id="rId21"/>
    <p:sldId id="278" r:id="rId22"/>
    <p:sldId id="279" r:id="rId23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5451" autoAdjust="0"/>
  </p:normalViewPr>
  <p:slideViewPr>
    <p:cSldViewPr>
      <p:cViewPr varScale="1">
        <p:scale>
          <a:sx n="60" d="100"/>
          <a:sy n="60" d="100"/>
        </p:scale>
        <p:origin x="-1656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8D0F25-CA4B-4301-8DE6-A625C8BA6165}" type="datetimeFigureOut">
              <a:rPr lang="zh-CN" altLang="en-US" smtClean="0"/>
              <a:t>2018/11/26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3E2490-73DC-4F3F-B1BD-FF6BE26DCD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64331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dirty="0" smtClean="0"/>
              <a:t>使用</a:t>
            </a:r>
            <a:r>
              <a:rPr lang="zh-CN" altLang="en-US" sz="1200" dirty="0" smtClean="0">
                <a:solidFill>
                  <a:srgbClr val="FF0000"/>
                </a:solidFill>
              </a:rPr>
              <a:t>手机传感器</a:t>
            </a:r>
            <a:r>
              <a:rPr lang="zh-CN" altLang="en-US" sz="1200" dirty="0" smtClean="0"/>
              <a:t>进行定位，不用再定制其它配件。</a:t>
            </a:r>
            <a:endParaRPr lang="en-US" altLang="zh-CN" sz="1200" dirty="0" smtClean="0"/>
          </a:p>
          <a:p>
            <a:r>
              <a:rPr lang="zh-CN" altLang="en-US" sz="1200" dirty="0" smtClean="0"/>
              <a:t>传统惯性导航使用积分进行计算，误差较大。</a:t>
            </a:r>
          </a:p>
          <a:p>
            <a:r>
              <a:rPr lang="zh-CN" altLang="en-US" sz="1200" dirty="0" smtClean="0">
                <a:solidFill>
                  <a:srgbClr val="FF0000"/>
                </a:solidFill>
              </a:rPr>
              <a:t>步行者航迹推算</a:t>
            </a:r>
            <a:r>
              <a:rPr lang="zh-CN" altLang="en-US" sz="1200" dirty="0" smtClean="0"/>
              <a:t>更适合行人的室内空间定位。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3E2490-73DC-4F3F-B1BD-FF6BE26DCD03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42122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其实并没有必要使用扩展的卡尔曼滤波的方法</a:t>
            </a:r>
            <a:endParaRPr lang="en-US" altLang="zh-CN" dirty="0" smtClean="0"/>
          </a:p>
          <a:p>
            <a:r>
              <a:rPr lang="zh-CN" altLang="en-US" smtClean="0"/>
              <a:t>简单粗暴才是王道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3E2490-73DC-4F3F-B1BD-FF6BE26DCD03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59112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dirty="0" smtClean="0"/>
              <a:t>相同的方法在不同的环境下会产生不同的结果</a:t>
            </a:r>
            <a:endParaRPr lang="en-US" altLang="zh-CN" sz="1200" dirty="0" smtClean="0"/>
          </a:p>
          <a:p>
            <a:r>
              <a:rPr lang="zh-CN" altLang="en-US" sz="1200" dirty="0" smtClean="0"/>
              <a:t>我家</a:t>
            </a:r>
            <a:r>
              <a:rPr lang="en-US" altLang="zh-CN" sz="1200" dirty="0" smtClean="0"/>
              <a:t>AHRS</a:t>
            </a:r>
            <a:r>
              <a:rPr lang="zh-CN" altLang="en-US" sz="1200" dirty="0" smtClean="0"/>
              <a:t>客户端不等于</a:t>
            </a:r>
            <a:r>
              <a:rPr lang="en-US" altLang="zh-CN" sz="1200" dirty="0" smtClean="0"/>
              <a:t>AHRS</a:t>
            </a:r>
            <a:r>
              <a:rPr lang="zh-CN" altLang="en-US" sz="1200" dirty="0" smtClean="0"/>
              <a:t>服务端，学校两者相同</a:t>
            </a:r>
            <a:endParaRPr lang="en-US" altLang="zh-CN" sz="1200" dirty="0" smtClean="0"/>
          </a:p>
          <a:p>
            <a:r>
              <a:rPr lang="zh-CN" altLang="en-US" sz="1200" dirty="0" smtClean="0"/>
              <a:t>提供方法组合可以细致调整</a:t>
            </a:r>
            <a:endParaRPr lang="en-US" altLang="zh-CN" sz="1200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3E2490-73DC-4F3F-B1BD-FF6BE26DCD03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17021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3E2490-73DC-4F3F-B1BD-FF6BE26DCD03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50229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2018/11/26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2018/11/26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2018/11/26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2018/11/26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2018/11/26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2018/11/26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2018/11/26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2018/11/26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2018/11/26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2018/11/26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2018/11/26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2018/11/26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jpeg"/><Relationship Id="rId5" Type="http://schemas.openxmlformats.org/officeDocument/2006/relationships/image" Target="../media/image51.png"/><Relationship Id="rId4" Type="http://schemas.openxmlformats.org/officeDocument/2006/relationships/image" Target="../media/image4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56.jpe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5" Type="http://schemas.openxmlformats.org/officeDocument/2006/relationships/image" Target="../media/image11.jpg"/><Relationship Id="rId4" Type="http://schemas.openxmlformats.org/officeDocument/2006/relationships/image" Target="../media/image5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9.gif"/><Relationship Id="rId4" Type="http://schemas.openxmlformats.org/officeDocument/2006/relationships/image" Target="../media/image58.g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gi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5.png"/><Relationship Id="rId7" Type="http://schemas.openxmlformats.org/officeDocument/2006/relationships/image" Target="../media/image23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23814" y="1581200"/>
            <a:ext cx="770485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4000" dirty="0"/>
              <a:t>基于深度学习的惯性导航室内定位算法研究</a:t>
            </a:r>
            <a:endParaRPr lang="zh-CN" altLang="en-US" sz="4000" dirty="0"/>
          </a:p>
        </p:txBody>
      </p:sp>
      <p:sp>
        <p:nvSpPr>
          <p:cNvPr id="2" name="TextBox 1"/>
          <p:cNvSpPr txBox="1"/>
          <p:nvPr/>
        </p:nvSpPr>
        <p:spPr>
          <a:xfrm>
            <a:off x="5796136" y="4797152"/>
            <a:ext cx="272382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spcBef>
                <a:spcPct val="0"/>
              </a:spcBef>
            </a:pPr>
            <a:r>
              <a:rPr lang="zh-CN" altLang="en-US" dirty="0">
                <a:latin typeface="Arial" pitchFamily="34" charset="0"/>
              </a:rPr>
              <a:t>导师：邓庆绪 教授</a:t>
            </a:r>
            <a:endParaRPr lang="en-US" altLang="zh-CN" dirty="0">
              <a:latin typeface="Arial" pitchFamily="34" charset="0"/>
            </a:endParaRPr>
          </a:p>
          <a:p>
            <a:pPr algn="r">
              <a:spcBef>
                <a:spcPct val="0"/>
              </a:spcBef>
            </a:pPr>
            <a:r>
              <a:rPr lang="zh-CN" altLang="en-US" dirty="0">
                <a:latin typeface="Arial" pitchFamily="34" charset="0"/>
              </a:rPr>
              <a:t>报告人：付萌</a:t>
            </a:r>
            <a:endParaRPr lang="en-US" altLang="zh-CN" dirty="0">
              <a:latin typeface="Arial" pitchFamily="34" charset="0"/>
            </a:endParaRPr>
          </a:p>
          <a:p>
            <a:pPr algn="r">
              <a:spcBef>
                <a:spcPct val="0"/>
              </a:spcBef>
            </a:pPr>
            <a:r>
              <a:rPr lang="zh-CN" altLang="en-US" dirty="0">
                <a:latin typeface="Arial" pitchFamily="34" charset="0"/>
              </a:rPr>
              <a:t>学号：</a:t>
            </a:r>
            <a:r>
              <a:rPr lang="en-US" altLang="zh-CN" dirty="0">
                <a:latin typeface="Arial" pitchFamily="34" charset="0"/>
              </a:rPr>
              <a:t>1600929</a:t>
            </a:r>
          </a:p>
          <a:p>
            <a:pPr algn="r">
              <a:spcBef>
                <a:spcPct val="0"/>
              </a:spcBef>
            </a:pPr>
            <a:r>
              <a:rPr lang="zh-CN" altLang="en-US" dirty="0">
                <a:latin typeface="Arial" pitchFamily="34" charset="0"/>
              </a:rPr>
              <a:t>专业：计算机软件与</a:t>
            </a:r>
            <a:r>
              <a:rPr lang="zh-CN" altLang="en-US" dirty="0" smtClean="0">
                <a:latin typeface="Arial" pitchFamily="34" charset="0"/>
              </a:rPr>
              <a:t>理论</a:t>
            </a:r>
            <a:endParaRPr lang="en-US" altLang="zh-CN" dirty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5404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3851920" y="32957"/>
            <a:ext cx="230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主轴选择</a:t>
            </a:r>
          </a:p>
        </p:txBody>
      </p:sp>
      <p:sp>
        <p:nvSpPr>
          <p:cNvPr id="3" name="矩形 2"/>
          <p:cNvSpPr/>
          <p:nvPr/>
        </p:nvSpPr>
        <p:spPr>
          <a:xfrm>
            <a:off x="755576" y="5531117"/>
            <a:ext cx="945909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 smtClean="0">
                <a:solidFill>
                  <a:srgbClr val="FF0000"/>
                </a:solidFill>
              </a:rPr>
              <a:t>总加速度</a:t>
            </a:r>
            <a:r>
              <a:rPr lang="en-US" altLang="zh-CN" sz="2400" dirty="0" smtClean="0">
                <a:solidFill>
                  <a:srgbClr val="FF0000"/>
                </a:solidFill>
              </a:rPr>
              <a:t>    </a:t>
            </a:r>
            <a:r>
              <a:rPr lang="zh-CN" altLang="en-US" sz="2400" dirty="0" smtClean="0"/>
              <a:t>最大方差</a:t>
            </a:r>
            <a:r>
              <a:rPr lang="en-US" altLang="zh-CN" sz="2400" dirty="0" smtClean="0"/>
              <a:t>    X</a:t>
            </a:r>
            <a:r>
              <a:rPr lang="zh-CN" altLang="en-US" sz="2400" dirty="0" smtClean="0"/>
              <a:t>轴</a:t>
            </a:r>
            <a:r>
              <a:rPr lang="en-US" altLang="zh-CN" sz="2400" dirty="0"/>
              <a:t> </a:t>
            </a:r>
            <a:r>
              <a:rPr lang="en-US" altLang="zh-CN" sz="2400" dirty="0" smtClean="0"/>
              <a:t>   Y</a:t>
            </a:r>
            <a:r>
              <a:rPr lang="zh-CN" altLang="en-US" sz="2400" dirty="0" smtClean="0"/>
              <a:t>轴</a:t>
            </a:r>
            <a:r>
              <a:rPr lang="en-US" altLang="zh-CN" sz="2400" dirty="0"/>
              <a:t> </a:t>
            </a:r>
            <a:r>
              <a:rPr lang="en-US" altLang="zh-CN" sz="2400" dirty="0" smtClean="0"/>
              <a:t>   Z</a:t>
            </a:r>
            <a:r>
              <a:rPr lang="zh-CN" altLang="en-US" sz="2400" dirty="0" smtClean="0"/>
              <a:t>轴</a:t>
            </a:r>
            <a:endParaRPr lang="zh-CN" altLang="en-US" sz="2400" dirty="0"/>
          </a:p>
        </p:txBody>
      </p:sp>
      <p:pic>
        <p:nvPicPr>
          <p:cNvPr id="2054" name="Picture 6" descr="C:\Users\suck_dynasty\Desktop\图片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1410469"/>
            <a:ext cx="6426505" cy="3979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78994" y="548680"/>
            <a:ext cx="92170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主轴是具有重要意义的</a:t>
            </a:r>
            <a:r>
              <a:rPr lang="zh-CN" altLang="en-US" sz="2400" dirty="0" smtClean="0">
                <a:solidFill>
                  <a:srgbClr val="FF0000"/>
                </a:solidFill>
              </a:rPr>
              <a:t>虚拟轴</a:t>
            </a:r>
            <a:r>
              <a:rPr lang="zh-CN" altLang="en-US" sz="2400" dirty="0" smtClean="0"/>
              <a:t>。</a:t>
            </a:r>
            <a:endParaRPr lang="en-US" altLang="zh-CN" sz="2400" dirty="0" smtClean="0"/>
          </a:p>
          <a:p>
            <a:r>
              <a:rPr lang="zh-CN" altLang="en-US" sz="2400" dirty="0" smtClean="0"/>
              <a:t>需要尽可能减少姿态的影响，是</a:t>
            </a:r>
            <a:r>
              <a:rPr lang="zh-CN" altLang="en-US" sz="2400" dirty="0" smtClean="0">
                <a:solidFill>
                  <a:srgbClr val="FF0000"/>
                </a:solidFill>
              </a:rPr>
              <a:t>持续步态分析</a:t>
            </a:r>
            <a:r>
              <a:rPr lang="zh-CN" altLang="en-US" sz="2400" dirty="0" smtClean="0"/>
              <a:t>实现机制的关键。</a:t>
            </a:r>
            <a:endParaRPr lang="zh-CN" altLang="en-US" sz="2400" dirty="0"/>
          </a:p>
        </p:txBody>
      </p:sp>
      <p:sp>
        <p:nvSpPr>
          <p:cNvPr id="2" name="TextBox 1"/>
          <p:cNvSpPr txBox="1"/>
          <p:nvPr/>
        </p:nvSpPr>
        <p:spPr>
          <a:xfrm>
            <a:off x="378994" y="2204864"/>
            <a:ext cx="18002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口袋里</a:t>
            </a:r>
            <a:endParaRPr lang="en-US" altLang="zh-CN" sz="2400" dirty="0" smtClean="0"/>
          </a:p>
          <a:p>
            <a:r>
              <a:rPr lang="zh-CN" altLang="en-US" sz="2400" dirty="0" smtClean="0"/>
              <a:t>打电话</a:t>
            </a:r>
            <a:endParaRPr lang="en-US" altLang="zh-CN" sz="2400" dirty="0" smtClean="0"/>
          </a:p>
          <a:p>
            <a:r>
              <a:rPr lang="zh-CN" altLang="en-US" sz="2400" dirty="0"/>
              <a:t>手</a:t>
            </a:r>
            <a:r>
              <a:rPr lang="zh-CN" altLang="en-US" sz="2400" dirty="0" smtClean="0"/>
              <a:t>持</a:t>
            </a:r>
            <a:endParaRPr lang="en-US" altLang="zh-CN" sz="2400" dirty="0" smtClean="0"/>
          </a:p>
          <a:p>
            <a:r>
              <a:rPr lang="zh-CN" altLang="en-US" sz="2400" dirty="0"/>
              <a:t>平</a:t>
            </a:r>
            <a:r>
              <a:rPr lang="zh-CN" altLang="en-US" sz="2400" dirty="0" smtClean="0"/>
              <a:t>放</a:t>
            </a:r>
            <a:endParaRPr lang="en-US" altLang="zh-CN" sz="2400" dirty="0" smtClean="0"/>
          </a:p>
          <a:p>
            <a:r>
              <a:rPr lang="en-US" altLang="zh-CN" sz="2400" dirty="0" smtClean="0"/>
              <a:t>……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017595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3851920" y="32957"/>
            <a:ext cx="230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步态分析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122177" y="509912"/>
            <a:ext cx="4629395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2400" dirty="0">
                <a:solidFill>
                  <a:srgbClr val="FF0000"/>
                </a:solidFill>
              </a:rPr>
              <a:t>峰值检测</a:t>
            </a:r>
            <a:r>
              <a:rPr lang="zh-CN" altLang="zh-CN" sz="2400" dirty="0" smtClean="0">
                <a:solidFill>
                  <a:srgbClr val="FF0000"/>
                </a:solidFill>
              </a:rPr>
              <a:t>方法</a:t>
            </a:r>
            <a:endParaRPr lang="en-US" altLang="zh-CN" sz="2400" dirty="0" smtClean="0">
              <a:solidFill>
                <a:srgbClr val="FF0000"/>
              </a:solidFill>
            </a:endParaRPr>
          </a:p>
          <a:p>
            <a:r>
              <a:rPr lang="zh-CN" altLang="zh-CN" sz="2400" dirty="0" smtClean="0"/>
              <a:t>峰谷</a:t>
            </a:r>
            <a:r>
              <a:rPr lang="zh-CN" altLang="zh-CN" sz="2400" dirty="0"/>
              <a:t>差值限定</a:t>
            </a:r>
            <a:r>
              <a:rPr lang="zh-CN" altLang="zh-CN" sz="2400" dirty="0" smtClean="0"/>
              <a:t>法</a:t>
            </a:r>
            <a:endParaRPr lang="en-US" altLang="zh-CN" sz="2400" dirty="0" smtClean="0"/>
          </a:p>
          <a:p>
            <a:r>
              <a:rPr lang="zh-CN" altLang="zh-CN" sz="2400" dirty="0" smtClean="0"/>
              <a:t>两</a:t>
            </a:r>
            <a:r>
              <a:rPr lang="zh-CN" altLang="zh-CN" sz="2400" dirty="0"/>
              <a:t>次峰谷</a:t>
            </a:r>
            <a:r>
              <a:rPr lang="zh-CN" altLang="zh-CN" sz="2400" dirty="0" smtClean="0"/>
              <a:t>法</a:t>
            </a:r>
            <a:endParaRPr lang="en-US" altLang="zh-CN" sz="2400" dirty="0" smtClean="0"/>
          </a:p>
          <a:p>
            <a:r>
              <a:rPr lang="zh-CN" altLang="zh-CN" sz="2400" dirty="0" smtClean="0"/>
              <a:t>零</a:t>
            </a:r>
            <a:r>
              <a:rPr lang="zh-CN" altLang="zh-CN" sz="2400" dirty="0"/>
              <a:t>点交叉</a:t>
            </a:r>
            <a:r>
              <a:rPr lang="zh-CN" altLang="zh-CN" sz="2400" dirty="0" smtClean="0"/>
              <a:t>方法</a:t>
            </a:r>
            <a:endParaRPr lang="en-US" altLang="zh-CN" sz="2400" dirty="0" smtClean="0"/>
          </a:p>
          <a:p>
            <a:r>
              <a:rPr lang="zh-CN" altLang="zh-CN" sz="2400" dirty="0" smtClean="0">
                <a:solidFill>
                  <a:schemeClr val="accent6">
                    <a:lumMod val="50000"/>
                  </a:schemeClr>
                </a:solidFill>
              </a:rPr>
              <a:t>采样</a:t>
            </a:r>
            <a:r>
              <a:rPr lang="zh-CN" altLang="zh-CN" sz="2400" dirty="0">
                <a:solidFill>
                  <a:schemeClr val="accent6">
                    <a:lumMod val="50000"/>
                  </a:schemeClr>
                </a:solidFill>
              </a:rPr>
              <a:t>匹配</a:t>
            </a:r>
            <a:r>
              <a:rPr lang="zh-CN" altLang="zh-CN" sz="2400" dirty="0" smtClean="0">
                <a:solidFill>
                  <a:schemeClr val="accent6">
                    <a:lumMod val="50000"/>
                  </a:schemeClr>
                </a:solidFill>
              </a:rPr>
              <a:t>方法</a:t>
            </a:r>
            <a:endParaRPr lang="zh-CN" altLang="en-US" sz="2400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11" name="图片 10" descr="C:\Users\suck_dynasty\Desktop\参照-步态分析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8" y="3573016"/>
            <a:ext cx="5127107" cy="28569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6" name="Picture 4" descr="C:\Users\suck_dynasty\Desktop\图片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1292" y="1384297"/>
            <a:ext cx="2268700" cy="1540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509912"/>
            <a:ext cx="4392488" cy="1418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2060848"/>
            <a:ext cx="4402054" cy="1387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176" y="3068960"/>
            <a:ext cx="3644233" cy="2880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6262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3851920" y="32957"/>
            <a:ext cx="230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行为判断</a:t>
            </a:r>
            <a:endParaRPr lang="zh-CN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67544" y="692696"/>
            <a:ext cx="7920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行为判断得到确定步集合（也是数据清洗）</a:t>
            </a:r>
            <a:endParaRPr lang="en-US" altLang="zh-CN" sz="2400" dirty="0" smtClean="0"/>
          </a:p>
        </p:txBody>
      </p:sp>
      <p:sp>
        <p:nvSpPr>
          <p:cNvPr id="3" name="TextBox 2"/>
          <p:cNvSpPr txBox="1"/>
          <p:nvPr/>
        </p:nvSpPr>
        <p:spPr>
          <a:xfrm>
            <a:off x="251520" y="1923072"/>
            <a:ext cx="777686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基础版本：</a:t>
            </a:r>
            <a:endParaRPr lang="en-US" altLang="zh-CN" sz="2400" dirty="0" smtClean="0"/>
          </a:p>
          <a:p>
            <a:r>
              <a:rPr lang="zh-CN" altLang="en-US" sz="2400" dirty="0" smtClean="0"/>
              <a:t>阈值判断 </a:t>
            </a:r>
            <a:endParaRPr lang="en-US" altLang="zh-CN" sz="2400" dirty="0" smtClean="0"/>
          </a:p>
          <a:p>
            <a:r>
              <a:rPr lang="zh-CN" altLang="en-US" sz="2400" dirty="0"/>
              <a:t>方差</a:t>
            </a:r>
            <a:r>
              <a:rPr lang="zh-CN" altLang="en-US" sz="2400" dirty="0" smtClean="0"/>
              <a:t>判断</a:t>
            </a:r>
            <a:endParaRPr lang="en-US" altLang="zh-CN" sz="2400" dirty="0" smtClean="0"/>
          </a:p>
          <a:p>
            <a:r>
              <a:rPr lang="zh-CN" altLang="en-US" sz="2400" dirty="0" smtClean="0"/>
              <a:t>有限状态机判断</a:t>
            </a:r>
            <a:endParaRPr lang="en-US" altLang="zh-CN" sz="2400" dirty="0" smtClean="0"/>
          </a:p>
          <a:p>
            <a:r>
              <a:rPr lang="en-US" altLang="zh-CN" sz="2400" dirty="0" smtClean="0"/>
              <a:t>……</a:t>
            </a:r>
            <a:endParaRPr lang="en-US" altLang="zh-CN" sz="2400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sz="2400" dirty="0" smtClean="0">
                <a:solidFill>
                  <a:srgbClr val="FF0000"/>
                </a:solidFill>
              </a:rPr>
              <a:t>人类行为识别</a:t>
            </a:r>
            <a:r>
              <a:rPr lang="en-US" altLang="zh-CN" sz="2400" dirty="0" smtClean="0">
                <a:solidFill>
                  <a:srgbClr val="FF0000"/>
                </a:solidFill>
              </a:rPr>
              <a:t>LSTM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5536" y="1124744"/>
            <a:ext cx="83529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剔除静止步</a:t>
            </a:r>
            <a:r>
              <a:rPr lang="en-US" altLang="zh-CN" sz="2400" dirty="0" smtClean="0"/>
              <a:t>          </a:t>
            </a:r>
            <a:r>
              <a:rPr lang="zh-CN" altLang="en-US" sz="2400" dirty="0" smtClean="0"/>
              <a:t>对行止的分类</a:t>
            </a:r>
            <a:r>
              <a:rPr lang="en-US" altLang="zh-CN" sz="2400" dirty="0" smtClean="0"/>
              <a:t>           </a:t>
            </a:r>
            <a:r>
              <a:rPr lang="zh-CN" altLang="en-US" sz="2400" dirty="0" smtClean="0"/>
              <a:t>行人行为的进一步分类</a:t>
            </a:r>
            <a:endParaRPr lang="zh-CN" altLang="en-US" sz="24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2715" y="1959761"/>
            <a:ext cx="6298849" cy="1423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图片 14" descr="C:\Users\suck_dynasty\Desktop\LSTM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3933056"/>
            <a:ext cx="4896544" cy="1775669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下箭头 8"/>
          <p:cNvSpPr/>
          <p:nvPr/>
        </p:nvSpPr>
        <p:spPr>
          <a:xfrm>
            <a:off x="1054877" y="3677399"/>
            <a:ext cx="432048" cy="97825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下箭头 9"/>
          <p:cNvSpPr/>
          <p:nvPr/>
        </p:nvSpPr>
        <p:spPr>
          <a:xfrm rot="16200000">
            <a:off x="2304245" y="1067046"/>
            <a:ext cx="216023" cy="5770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下箭头 10"/>
          <p:cNvSpPr/>
          <p:nvPr/>
        </p:nvSpPr>
        <p:spPr>
          <a:xfrm rot="16200000">
            <a:off x="4824525" y="1063844"/>
            <a:ext cx="216023" cy="5770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2951820" y="5809149"/>
            <a:ext cx="60297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rgbClr val="FF0000"/>
                </a:solidFill>
              </a:rPr>
              <a:t>假说：行人的当前步状态与前几步有关联。</a:t>
            </a:r>
            <a:endParaRPr lang="en-US" altLang="zh-CN" sz="2400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7519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3851920" y="32957"/>
            <a:ext cx="230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行为判断</a:t>
            </a:r>
            <a:endParaRPr lang="zh-CN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2843808" y="476672"/>
            <a:ext cx="166185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静止状态</a:t>
            </a:r>
            <a:endParaRPr lang="en-US" altLang="zh-CN" sz="2400" dirty="0" smtClean="0"/>
          </a:p>
          <a:p>
            <a:r>
              <a:rPr lang="zh-CN" altLang="en-US" sz="2400" dirty="0" smtClean="0"/>
              <a:t>水平移动</a:t>
            </a:r>
            <a:endParaRPr lang="en-US" altLang="zh-CN" sz="2400" dirty="0" smtClean="0"/>
          </a:p>
          <a:p>
            <a:r>
              <a:rPr lang="zh-CN" altLang="en-US" sz="2400" dirty="0" smtClean="0"/>
              <a:t>向上移动</a:t>
            </a:r>
            <a:endParaRPr lang="en-US" altLang="zh-CN" sz="2400" dirty="0" smtClean="0"/>
          </a:p>
          <a:p>
            <a:r>
              <a:rPr lang="zh-CN" altLang="en-US" sz="2400" dirty="0" smtClean="0"/>
              <a:t>向下移动</a:t>
            </a:r>
            <a:endParaRPr lang="en-US" altLang="zh-CN" sz="2400" dirty="0" smtClean="0"/>
          </a:p>
          <a:p>
            <a:r>
              <a:rPr lang="zh-CN" altLang="en-US" sz="2400" dirty="0" smtClean="0"/>
              <a:t>转弯</a:t>
            </a:r>
            <a:r>
              <a:rPr lang="zh-CN" altLang="en-US" sz="2400" dirty="0"/>
              <a:t>状态</a:t>
            </a:r>
            <a:endParaRPr lang="en-US" altLang="zh-CN" sz="2400" dirty="0" smtClean="0"/>
          </a:p>
          <a:p>
            <a:endParaRPr lang="en-US" altLang="zh-CN" sz="2400" dirty="0">
              <a:sym typeface="Wingdings" panose="05000000000000000000" pitchFamily="2" charset="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64088" y="476672"/>
            <a:ext cx="4073095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ym typeface="Wingdings" panose="05000000000000000000" pitchFamily="2" charset="2"/>
              </a:rPr>
              <a:t>水平</a:t>
            </a:r>
            <a:r>
              <a:rPr lang="zh-CN" altLang="en-US" sz="2400" dirty="0" smtClean="0">
                <a:sym typeface="Wingdings" panose="05000000000000000000" pitchFamily="2" charset="2"/>
              </a:rPr>
              <a:t>移动</a:t>
            </a:r>
            <a:endParaRPr lang="en-US" altLang="zh-CN" sz="2400" dirty="0" smtClean="0">
              <a:sym typeface="Wingdings" panose="05000000000000000000" pitchFamily="2" charset="2"/>
            </a:endParaRPr>
          </a:p>
          <a:p>
            <a:r>
              <a:rPr lang="zh-CN" altLang="en-US" sz="2400" dirty="0" smtClean="0">
                <a:sym typeface="Wingdings" panose="05000000000000000000" pitchFamily="2" charset="2"/>
              </a:rPr>
              <a:t>向上移动</a:t>
            </a:r>
            <a:endParaRPr lang="en-US" altLang="zh-CN" sz="2400" dirty="0" smtClean="0">
              <a:sym typeface="Wingdings" panose="05000000000000000000" pitchFamily="2" charset="2"/>
            </a:endParaRPr>
          </a:p>
          <a:p>
            <a:r>
              <a:rPr lang="zh-CN" altLang="en-US" sz="2400" dirty="0" smtClean="0">
                <a:sym typeface="Wingdings" panose="05000000000000000000" pitchFamily="2" charset="2"/>
              </a:rPr>
              <a:t>向下</a:t>
            </a:r>
            <a:r>
              <a:rPr lang="zh-CN" altLang="en-US" sz="2400" dirty="0">
                <a:sym typeface="Wingdings" panose="05000000000000000000" pitchFamily="2" charset="2"/>
              </a:rPr>
              <a:t>移动</a:t>
            </a:r>
            <a:endParaRPr lang="en-US" altLang="zh-CN" sz="2400" dirty="0">
              <a:sym typeface="Wingdings" panose="05000000000000000000" pitchFamily="2" charset="2"/>
            </a:endParaRPr>
          </a:p>
          <a:p>
            <a:r>
              <a:rPr lang="zh-CN" altLang="en-US" sz="2400" dirty="0">
                <a:sym typeface="Wingdings" panose="05000000000000000000" pitchFamily="2" charset="2"/>
              </a:rPr>
              <a:t>转弯在方向判定流程处理</a:t>
            </a:r>
            <a:endParaRPr lang="en-US" altLang="zh-CN" sz="2400" dirty="0">
              <a:sym typeface="Wingdings" panose="05000000000000000000" pitchFamily="2" charset="2"/>
            </a:endParaRPr>
          </a:p>
          <a:p>
            <a:r>
              <a:rPr lang="zh-CN" altLang="en-US" sz="2400" dirty="0">
                <a:sym typeface="Wingdings" panose="05000000000000000000" pitchFamily="2" charset="2"/>
              </a:rPr>
              <a:t>静止在步长估计流程处理</a:t>
            </a:r>
            <a:endParaRPr lang="en-US" altLang="zh-CN" sz="2400" dirty="0">
              <a:sym typeface="Wingdings" panose="05000000000000000000" pitchFamily="2" charset="2"/>
            </a:endParaRPr>
          </a:p>
          <a:p>
            <a:endParaRPr lang="zh-CN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07428" y="601247"/>
            <a:ext cx="15841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静止状态</a:t>
            </a:r>
            <a:endParaRPr lang="en-US" altLang="zh-CN" sz="2400" dirty="0" smtClean="0"/>
          </a:p>
          <a:p>
            <a:r>
              <a:rPr lang="zh-CN" altLang="en-US" sz="2400" dirty="0" smtClean="0"/>
              <a:t>移动状态</a:t>
            </a:r>
            <a:endParaRPr lang="zh-CN" altLang="en-US" sz="2400" dirty="0"/>
          </a:p>
        </p:txBody>
      </p:sp>
      <p:sp>
        <p:nvSpPr>
          <p:cNvPr id="11" name="下箭头 10"/>
          <p:cNvSpPr/>
          <p:nvPr/>
        </p:nvSpPr>
        <p:spPr>
          <a:xfrm rot="16200000">
            <a:off x="2123232" y="696267"/>
            <a:ext cx="432048" cy="5770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下箭头 11"/>
          <p:cNvSpPr/>
          <p:nvPr/>
        </p:nvSpPr>
        <p:spPr>
          <a:xfrm rot="16200000">
            <a:off x="4771885" y="728218"/>
            <a:ext cx="432048" cy="5770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099" name="Picture 3" descr="C:\Users\suck_dynasty\Desktop\未标题-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0726" y="2564904"/>
            <a:ext cx="5407263" cy="2447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图片 9" descr="C:\Users\suck_dynasty\Desktop\新建文件夹\客户端数据采集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6711" y="5175559"/>
            <a:ext cx="5695295" cy="103104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16871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2339752" y="32957"/>
            <a:ext cx="6408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行为判断的进一步</a:t>
            </a:r>
            <a:r>
              <a:rPr lang="zh-CN" altLang="en-US" dirty="0"/>
              <a:t>进化（步长分类公式</a:t>
            </a:r>
            <a:r>
              <a:rPr lang="zh-CN" altLang="en-US" dirty="0" smtClean="0"/>
              <a:t>族）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5080992" y="3748530"/>
                <a:ext cx="3341812" cy="97661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zh-CN" altLang="zh-CN" i="1">
                              <a:latin typeface="Cambria Math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eqArrPr>
                            <m: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/>
                                </a:rPr>
                                <m:t>SL</m:t>
                              </m:r>
                              <m:r>
                                <a:rPr lang="en-US" altLang="zh-CN">
                                  <a:latin typeface="Cambria Math"/>
                                </a:rPr>
                                <m:t>= 0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/>
                                </a:rPr>
                                <m:t>SL</m:t>
                              </m:r>
                              <m:r>
                                <a:rPr lang="en-US" altLang="zh-CN">
                                  <a:latin typeface="Cambria Math"/>
                                </a:rPr>
                                <m:t>= </m:t>
                              </m:r>
                              <m:sSub>
                                <m:sSubPr>
                                  <m:ctrlPr>
                                    <a:rPr lang="zh-CN" altLang="zh-CN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>
                                      <a:latin typeface="Cambria Math"/>
                                    </a:rPr>
                                    <m:t>α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>
                                  <a:latin typeface="Cambria Math"/>
                                </a:rPr>
                                <m:t>×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/>
                                </a:rPr>
                                <m:t>fre</m:t>
                              </m:r>
                              <m:r>
                                <a:rPr lang="en-US" altLang="zh-CN">
                                  <a:latin typeface="Cambria Math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zh-CN" altLang="zh-CN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>
                                      <a:latin typeface="Cambria Math"/>
                                    </a:rPr>
                                    <m:t>β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>
                                  <a:latin typeface="Cambria Math"/>
                                </a:rPr>
                                <m:t>×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/>
                                </a:rPr>
                                <m:t>var</m:t>
                              </m:r>
                              <m:r>
                                <a:rPr lang="en-US" altLang="zh-CN">
                                  <a:latin typeface="Cambria Math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zh-CN" altLang="zh-CN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>
                                      <a:latin typeface="Cambria Math"/>
                                    </a:rPr>
                                    <m:t>γ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/>
                                </a:rPr>
                                <m:t>SL</m:t>
                              </m:r>
                              <m:r>
                                <a:rPr lang="en-US" altLang="zh-CN">
                                  <a:latin typeface="Cambria Math"/>
                                </a:rPr>
                                <m:t>= </m:t>
                              </m:r>
                              <m:sSub>
                                <m:sSubPr>
                                  <m:ctrlPr>
                                    <a:rPr lang="zh-CN" altLang="zh-CN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>
                                      <a:latin typeface="Cambria Math"/>
                                    </a:rPr>
                                    <m:t>α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CN">
                                  <a:latin typeface="Cambria Math"/>
                                </a:rPr>
                                <m:t>×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/>
                                </a:rPr>
                                <m:t>fre</m:t>
                              </m:r>
                              <m:r>
                                <a:rPr lang="en-US" altLang="zh-CN">
                                  <a:latin typeface="Cambria Math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zh-CN" altLang="zh-CN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>
                                      <a:latin typeface="Cambria Math"/>
                                    </a:rPr>
                                    <m:t>β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CN">
                                  <a:latin typeface="Cambria Math"/>
                                </a:rPr>
                                <m:t>×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/>
                                </a:rPr>
                                <m:t>var</m:t>
                              </m:r>
                              <m:r>
                                <a:rPr lang="en-US" altLang="zh-CN">
                                  <a:latin typeface="Cambria Math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zh-CN" altLang="zh-CN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>
                                      <a:latin typeface="Cambria Math"/>
                                    </a:rPr>
                                    <m:t>γ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0992" y="3748530"/>
                <a:ext cx="3341812" cy="976614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5158243" y="4749918"/>
                <a:ext cx="1995866" cy="6619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/>
                            </a:rPr>
                            <m:t>fre</m:t>
                          </m:r>
                        </m:e>
                        <m:sub>
                          <m:r>
                            <a:rPr lang="en-US" altLang="zh-CN" i="1">
                              <a:latin typeface="Cambria Math"/>
                            </a:rPr>
                            <m:t>𝑘</m:t>
                          </m:r>
                        </m:sub>
                      </m:sSub>
                      <m:r>
                        <a:rPr lang="en-US" altLang="zh-CN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altLang="zh-CN">
                              <a:latin typeface="Cambria Math"/>
                            </a:rPr>
                            <m:t>(</m:t>
                          </m:r>
                          <m:sSub>
                            <m:sSub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/>
                                </a:rPr>
                                <m:t>𝑘</m:t>
                              </m:r>
                              <m:r>
                                <a:rPr lang="en-US" altLang="zh-CN" i="1">
                                  <a:latin typeface="Cambria Math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altLang="zh-CN">
                              <a:latin typeface="Cambria Math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8243" y="4749918"/>
                <a:ext cx="1995866" cy="661912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5148064" y="5411830"/>
                <a:ext cx="2648802" cy="89749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/>
                            </a:rPr>
                            <m:t>𝑣𝑎𝑟</m:t>
                          </m:r>
                        </m:e>
                        <m:sub>
                          <m:r>
                            <a:rPr lang="en-US" altLang="zh-CN" i="1">
                              <a:latin typeface="Cambria Math"/>
                            </a:rPr>
                            <m:t>𝑘</m:t>
                          </m:r>
                        </m:sub>
                      </m:sSub>
                      <m:r>
                        <a:rPr lang="en-US" altLang="zh-CN" i="1">
                          <a:latin typeface="Cambria Math"/>
                        </a:rPr>
                        <m:t>= 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zh-CN" altLang="zh-CN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altLang="zh-CN" i="1">
                              <a:latin typeface="Cambria Math"/>
                            </a:rPr>
                            <m:t>𝑡</m:t>
                          </m:r>
                          <m:r>
                            <a:rPr lang="en-US" altLang="zh-CN" i="1">
                              <a:latin typeface="Cambria Math"/>
                            </a:rPr>
                            <m:t>=</m:t>
                          </m:r>
                          <m:sSub>
                            <m:sSub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/>
                                </a:rPr>
                                <m:t>𝑘</m:t>
                              </m:r>
                              <m:r>
                                <a:rPr lang="en-US" altLang="zh-CN" i="1">
                                  <a:latin typeface="Cambria Math"/>
                                </a:rPr>
                                <m:t>−1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</m:sup>
                        <m:e>
                          <m:f>
                            <m:f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zh-CN" altLang="zh-CN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latin typeface="Cambria Math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zh-CN" altLang="zh-CN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altLang="zh-CN" i="1">
                                      <a:latin typeface="Cambria Math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zh-CN" altLang="zh-CN" i="1">
                                          <a:latin typeface="Cambria Math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zh-CN" altLang="zh-CN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i="1">
                                              <a:latin typeface="Cambria Math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>
                                              <a:latin typeface="Cambria Math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acc>
                                  <m:r>
                                    <a:rPr lang="en-US" altLang="zh-CN" i="1">
                                      <a:latin typeface="Cambria Math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altLang="zh-CN" i="1">
                                  <a:latin typeface="Cambria Math"/>
                                </a:rPr>
                                <m:t>𝑛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8064" y="5411830"/>
                <a:ext cx="2648802" cy="89749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图片 11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69" y="1096439"/>
            <a:ext cx="4033746" cy="4113074"/>
          </a:xfrm>
          <a:prstGeom prst="rect">
            <a:avLst/>
          </a:prstGeom>
        </p:spPr>
      </p:pic>
      <p:pic>
        <p:nvPicPr>
          <p:cNvPr id="13" name="图片 12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2020" y="1096438"/>
            <a:ext cx="4162425" cy="249917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23528" y="548680"/>
            <a:ext cx="62646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行止判断           </a:t>
            </a:r>
            <a:r>
              <a:rPr lang="en-US" altLang="zh-CN" sz="2400" dirty="0" smtClean="0"/>
              <a:t>0m</a:t>
            </a:r>
            <a:r>
              <a:rPr lang="zh-CN" altLang="en-US" sz="2400" dirty="0" smtClean="0"/>
              <a:t>步长</a:t>
            </a:r>
            <a:r>
              <a:rPr lang="en-US" altLang="zh-CN" sz="2400" dirty="0" smtClean="0"/>
              <a:t>           </a:t>
            </a:r>
            <a:r>
              <a:rPr lang="zh-CN" altLang="en-US" sz="2400" dirty="0" smtClean="0"/>
              <a:t>步长分档</a:t>
            </a:r>
            <a:endParaRPr lang="zh-CN" altLang="en-US" sz="2400" dirty="0"/>
          </a:p>
        </p:txBody>
      </p:sp>
      <p:pic>
        <p:nvPicPr>
          <p:cNvPr id="5122" name="Picture 2" descr="C:\Users\suck_dynasty\Desktop\公式族方法说明-201712261125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069" y="5234698"/>
            <a:ext cx="4000077" cy="1072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下箭头 9"/>
          <p:cNvSpPr/>
          <p:nvPr/>
        </p:nvSpPr>
        <p:spPr>
          <a:xfrm rot="16200000">
            <a:off x="1872197" y="506342"/>
            <a:ext cx="216023" cy="5770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下箭头 10"/>
          <p:cNvSpPr/>
          <p:nvPr/>
        </p:nvSpPr>
        <p:spPr>
          <a:xfrm rot="16200000">
            <a:off x="3671404" y="512180"/>
            <a:ext cx="216023" cy="5770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0749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2167350" y="32957"/>
            <a:ext cx="6077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行为判断的进一步</a:t>
            </a:r>
            <a:r>
              <a:rPr lang="zh-CN" altLang="en-US" dirty="0"/>
              <a:t>进化（纵向位移</a:t>
            </a:r>
            <a:r>
              <a:rPr lang="zh-CN" altLang="en-US" dirty="0" smtClean="0"/>
              <a:t>模式）</a:t>
            </a:r>
            <a:endParaRPr lang="zh-CN" altLang="en-US" dirty="0"/>
          </a:p>
        </p:txBody>
      </p:sp>
      <p:pic>
        <p:nvPicPr>
          <p:cNvPr id="9" name="图片 8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223" y="682326"/>
            <a:ext cx="2286254" cy="187220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3501504" y="746965"/>
                <a:ext cx="3848554" cy="127143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zh-CN" altLang="zh-CN" sz="2400" i="1">
                              <a:latin typeface="Cambria Math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zh-CN" altLang="zh-CN" sz="2400" i="1">
                                  <a:latin typeface="Cambria Math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zh-CN" altLang="zh-CN" sz="2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𝑘</m:t>
                                  </m:r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latin typeface="Cambria Math"/>
                                </a:rPr>
                                <m:t>= </m:t>
                              </m:r>
                              <m:sSub>
                                <m:sSubPr>
                                  <m:ctrlPr>
                                    <a:rPr lang="zh-CN" altLang="zh-CN" sz="2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latin typeface="Cambria Math"/>
                                </a:rPr>
                                <m:t>+</m:t>
                              </m:r>
                              <m:r>
                                <a:rPr lang="en-US" altLang="zh-CN" sz="2400" i="1">
                                  <a:latin typeface="Cambria Math"/>
                                </a:rPr>
                                <m:t>𝑊</m:t>
                              </m:r>
                              <m:r>
                                <a:rPr lang="en-US" altLang="zh-CN" sz="2400" i="1">
                                  <a:latin typeface="Cambria Math"/>
                                </a:rPr>
                                <m:t>×</m:t>
                              </m:r>
                              <m:func>
                                <m:funcPr>
                                  <m:ctrlPr>
                                    <a:rPr lang="zh-CN" altLang="zh-CN" sz="2400" i="1">
                                      <a:latin typeface="Cambria Math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sz="2400">
                                      <a:latin typeface="Cambria Math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zh-CN" altLang="zh-CN" sz="24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latin typeface="Cambria Math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)</m:t>
                                  </m:r>
                                </m:e>
                              </m:func>
                            </m:e>
                            <m:e>
                              <m:sSub>
                                <m:sSubPr>
                                  <m:ctrlPr>
                                    <a:rPr lang="zh-CN" altLang="zh-CN" sz="2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 </m:t>
                                  </m:r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𝑘</m:t>
                                  </m:r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latin typeface="Cambria Math"/>
                                </a:rPr>
                                <m:t>= </m:t>
                              </m:r>
                              <m:sSub>
                                <m:sSubPr>
                                  <m:ctrlPr>
                                    <a:rPr lang="zh-CN" altLang="zh-CN" sz="2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latin typeface="Cambria Math"/>
                                </a:rPr>
                                <m:t>+</m:t>
                              </m:r>
                              <m:r>
                                <a:rPr lang="en-US" altLang="zh-CN" sz="2400" i="1">
                                  <a:latin typeface="Cambria Math"/>
                                </a:rPr>
                                <m:t>𝑊</m:t>
                              </m:r>
                              <m:r>
                                <a:rPr lang="en-US" altLang="zh-CN" sz="2400" i="1">
                                  <a:latin typeface="Cambria Math"/>
                                </a:rPr>
                                <m:t>×</m:t>
                              </m:r>
                              <m:func>
                                <m:funcPr>
                                  <m:ctrlPr>
                                    <a:rPr lang="zh-CN" altLang="zh-CN" sz="2400" i="1">
                                      <a:latin typeface="Cambria Math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sz="2400">
                                      <a:latin typeface="Cambria Math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zh-CN" altLang="zh-CN" sz="24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latin typeface="Cambria Math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)</m:t>
                                  </m:r>
                                </m:e>
                              </m:func>
                            </m:e>
                            <m:e>
                              <m:sSub>
                                <m:sSubPr>
                                  <m:ctrlPr>
                                    <a:rPr lang="zh-CN" altLang="zh-CN" sz="2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𝑘</m:t>
                                  </m:r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latin typeface="Cambria Math"/>
                                </a:rPr>
                                <m:t>= </m:t>
                              </m:r>
                              <m:sSub>
                                <m:sSubPr>
                                  <m:ctrlPr>
                                    <a:rPr lang="zh-CN" altLang="zh-CN" sz="2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latin typeface="Cambria Math"/>
                                </a:rPr>
                                <m:t>+</m:t>
                              </m:r>
                              <m:r>
                                <a:rPr lang="en-US" altLang="zh-CN" sz="2400" i="1">
                                  <a:latin typeface="Cambria Math"/>
                                </a:rPr>
                                <m:t>𝑀</m:t>
                              </m:r>
                              <m:r>
                                <a:rPr lang="en-US" altLang="zh-CN" sz="2400" i="1">
                                  <a:latin typeface="Cambria Math"/>
                                </a:rPr>
                                <m:t>×</m:t>
                              </m:r>
                              <m:r>
                                <a:rPr lang="en-US" altLang="zh-CN" sz="2400" i="1">
                                  <a:latin typeface="Cambria Math"/>
                                </a:rPr>
                                <m:t>𝐻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1504" y="746965"/>
                <a:ext cx="3848554" cy="1271438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图片 10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223" y="2626628"/>
            <a:ext cx="2286254" cy="173847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3535040" y="2586313"/>
                <a:ext cx="5284460" cy="127143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zh-CN" altLang="zh-CN" sz="2400" i="1">
                              <a:latin typeface="Cambria Math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zh-CN" altLang="zh-CN" sz="2400" i="1">
                                  <a:latin typeface="Cambria Math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zh-CN" altLang="zh-CN" sz="2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𝑘</m:t>
                                  </m:r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latin typeface="Cambria Math"/>
                                </a:rPr>
                                <m:t>= </m:t>
                              </m:r>
                              <m:sSub>
                                <m:sSubPr>
                                  <m:ctrlPr>
                                    <a:rPr lang="zh-CN" altLang="zh-CN" sz="2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latin typeface="Cambria Math"/>
                                </a:rPr>
                                <m:t>+</m:t>
                              </m:r>
                              <m:r>
                                <a:rPr lang="en-US" altLang="zh-CN" sz="2400" i="1">
                                  <a:latin typeface="Cambria Math"/>
                                </a:rPr>
                                <m:t>𝑆𝐿</m:t>
                              </m:r>
                              <m:r>
                                <a:rPr lang="en-US" altLang="zh-CN" sz="2400" i="1">
                                  <a:latin typeface="Cambria Math"/>
                                </a:rPr>
                                <m:t>×</m:t>
                              </m:r>
                              <m:func>
                                <m:funcPr>
                                  <m:ctrlPr>
                                    <a:rPr lang="zh-CN" altLang="zh-CN" sz="2400" i="1">
                                      <a:latin typeface="Cambria Math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sz="2400">
                                      <a:latin typeface="Cambria Math"/>
                                    </a:rPr>
                                    <m:t>cos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zh-CN" altLang="zh-CN" sz="24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latin typeface="Cambria Math"/>
                                        </a:rPr>
                                        <m:t>(</m:t>
                                      </m:r>
                                      <m:r>
                                        <a:rPr lang="en-US" altLang="zh-CN" sz="2400" i="1">
                                          <a:latin typeface="Cambria Math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)</m:t>
                                  </m:r>
                                </m:e>
                              </m:func>
                              <m:r>
                                <a:rPr lang="en-US" altLang="zh-CN" sz="2400" i="1">
                                  <a:latin typeface="Cambria Math"/>
                                </a:rPr>
                                <m:t>×</m:t>
                              </m:r>
                              <m:func>
                                <m:funcPr>
                                  <m:ctrlPr>
                                    <a:rPr lang="zh-CN" altLang="zh-CN" sz="2400" i="1">
                                      <a:latin typeface="Cambria Math"/>
                                    </a:rPr>
                                  </m:ctrlPr>
                                </m:funcPr>
                                <m:fName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𝑠𝑖𝑛</m:t>
                                  </m:r>
                                </m:fName>
                                <m:e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zh-CN" altLang="zh-CN" sz="24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latin typeface="Cambria Math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)</m:t>
                                  </m:r>
                                </m:e>
                              </m:func>
                            </m:e>
                            <m:e>
                              <m:sSub>
                                <m:sSubPr>
                                  <m:ctrlPr>
                                    <a:rPr lang="zh-CN" altLang="zh-CN" sz="2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 </m:t>
                                  </m:r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𝑘</m:t>
                                  </m:r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latin typeface="Cambria Math"/>
                                </a:rPr>
                                <m:t>= </m:t>
                              </m:r>
                              <m:sSub>
                                <m:sSubPr>
                                  <m:ctrlPr>
                                    <a:rPr lang="zh-CN" altLang="zh-CN" sz="2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latin typeface="Cambria Math"/>
                                </a:rPr>
                                <m:t>+</m:t>
                              </m:r>
                              <m:r>
                                <a:rPr lang="en-US" altLang="zh-CN" sz="2400" i="1">
                                  <a:latin typeface="Cambria Math"/>
                                </a:rPr>
                                <m:t>𝑆𝐿</m:t>
                              </m:r>
                              <m:r>
                                <a:rPr lang="en-US" altLang="zh-CN" sz="2400" i="1">
                                  <a:latin typeface="Cambria Math"/>
                                </a:rPr>
                                <m:t>×</m:t>
                              </m:r>
                              <m:func>
                                <m:funcPr>
                                  <m:ctrlPr>
                                    <a:rPr lang="zh-CN" altLang="zh-CN" sz="2400" i="1">
                                      <a:latin typeface="Cambria Math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sz="2400">
                                      <a:latin typeface="Cambria Math"/>
                                    </a:rPr>
                                    <m:t>cos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zh-CN" altLang="zh-CN" sz="24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latin typeface="Cambria Math"/>
                                        </a:rPr>
                                        <m:t>(</m:t>
                                      </m:r>
                                      <m:r>
                                        <a:rPr lang="en-US" altLang="zh-CN" sz="2400" i="1">
                                          <a:latin typeface="Cambria Math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)</m:t>
                                  </m:r>
                                </m:e>
                              </m:func>
                              <m:r>
                                <a:rPr lang="en-US" altLang="zh-CN" sz="2400" i="1">
                                  <a:latin typeface="Cambria Math"/>
                                </a:rPr>
                                <m:t>×</m:t>
                              </m:r>
                              <m:func>
                                <m:funcPr>
                                  <m:ctrlPr>
                                    <a:rPr lang="zh-CN" altLang="zh-CN" sz="2400" i="1">
                                      <a:latin typeface="Cambria Math"/>
                                    </a:rPr>
                                  </m:ctrlPr>
                                </m:funcPr>
                                <m:fName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𝑐𝑜𝑠</m:t>
                                  </m:r>
                                </m:fName>
                                <m:e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zh-CN" altLang="zh-CN" sz="24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latin typeface="Cambria Math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)</m:t>
                                  </m:r>
                                </m:e>
                              </m:func>
                            </m:e>
                            <m:e>
                              <m:sSub>
                                <m:sSubPr>
                                  <m:ctrlPr>
                                    <a:rPr lang="zh-CN" altLang="zh-CN" sz="2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𝑘</m:t>
                                  </m:r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latin typeface="Cambria Math"/>
                                </a:rPr>
                                <m:t>= </m:t>
                              </m:r>
                              <m:sSub>
                                <m:sSubPr>
                                  <m:ctrlPr>
                                    <a:rPr lang="zh-CN" altLang="zh-CN" sz="2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latin typeface="Cambria Math"/>
                                </a:rPr>
                                <m:t>+</m:t>
                              </m:r>
                              <m:r>
                                <a:rPr lang="en-US" altLang="zh-CN" sz="2400" i="1">
                                  <a:latin typeface="Cambria Math"/>
                                </a:rPr>
                                <m:t>𝑀</m:t>
                              </m:r>
                              <m:r>
                                <a:rPr lang="en-US" altLang="zh-CN" sz="2400" i="1">
                                  <a:latin typeface="Cambria Math"/>
                                </a:rPr>
                                <m:t>×</m:t>
                              </m:r>
                              <m:r>
                                <a:rPr lang="en-US" altLang="zh-CN" sz="2400" i="1">
                                  <a:latin typeface="Cambria Math"/>
                                </a:rPr>
                                <m:t>𝑆𝐿</m:t>
                              </m:r>
                              <m:r>
                                <a:rPr lang="en-US" altLang="zh-CN" sz="2400" i="1">
                                  <a:latin typeface="Cambria Math"/>
                                </a:rPr>
                                <m:t>×</m:t>
                              </m:r>
                              <m:func>
                                <m:funcPr>
                                  <m:ctrlPr>
                                    <a:rPr lang="zh-CN" altLang="zh-CN" sz="2400" i="1">
                                      <a:latin typeface="Cambria Math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sz="2400">
                                      <a:latin typeface="Cambria Math"/>
                                    </a:rPr>
                                    <m:t>sin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zh-CN" altLang="zh-CN" sz="24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latin typeface="Cambria Math"/>
                                        </a:rPr>
                                        <m:t>(</m:t>
                                      </m:r>
                                      <m:r>
                                        <a:rPr lang="en-US" altLang="zh-CN" sz="2400" i="1">
                                          <a:latin typeface="Cambria Math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)</m:t>
                                  </m:r>
                                </m:e>
                              </m:func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5040" y="2586313"/>
                <a:ext cx="5284460" cy="1271438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4" name="Picture 2" descr="C:\Users\suck_dynasty\Desktop\图片2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8" y="4101052"/>
            <a:ext cx="2067138" cy="2087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/>
              <p:cNvSpPr/>
              <p:nvPr/>
            </p:nvSpPr>
            <p:spPr>
              <a:xfrm>
                <a:off x="1043459" y="4509120"/>
                <a:ext cx="3979103" cy="127143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zh-CN" altLang="zh-CN" sz="2400" i="1">
                              <a:latin typeface="Cambria Math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zh-CN" altLang="zh-CN" sz="2400" i="1">
                                  <a:latin typeface="Cambria Math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zh-CN" altLang="zh-CN" sz="2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𝑘</m:t>
                                  </m:r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latin typeface="Cambria Math"/>
                                </a:rPr>
                                <m:t>= </m:t>
                              </m:r>
                              <m:sSub>
                                <m:sSubPr>
                                  <m:ctrlPr>
                                    <a:rPr lang="zh-CN" altLang="zh-CN" sz="2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latin typeface="Cambria Math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zh-CN" altLang="zh-CN" sz="2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𝑆𝐿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latin typeface="Cambria Math"/>
                                </a:rPr>
                                <m:t>×</m:t>
                              </m:r>
                              <m:func>
                                <m:funcPr>
                                  <m:ctrlPr>
                                    <a:rPr lang="zh-CN" altLang="zh-CN" sz="2400" i="1">
                                      <a:latin typeface="Cambria Math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sz="2400">
                                      <a:latin typeface="Cambria Math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zh-CN" altLang="zh-CN" sz="24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latin typeface="Cambria Math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)</m:t>
                                  </m:r>
                                </m:e>
                              </m:func>
                            </m:e>
                            <m:e>
                              <m:sSub>
                                <m:sSubPr>
                                  <m:ctrlPr>
                                    <a:rPr lang="zh-CN" altLang="zh-CN" sz="2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 </m:t>
                                  </m:r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𝑘</m:t>
                                  </m:r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latin typeface="Cambria Math"/>
                                </a:rPr>
                                <m:t>= </m:t>
                              </m:r>
                              <m:sSub>
                                <m:sSubPr>
                                  <m:ctrlPr>
                                    <a:rPr lang="zh-CN" altLang="zh-CN" sz="2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latin typeface="Cambria Math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zh-CN" altLang="zh-CN" sz="2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𝑆𝐿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latin typeface="Cambria Math"/>
                                </a:rPr>
                                <m:t>×</m:t>
                              </m:r>
                              <m:func>
                                <m:funcPr>
                                  <m:ctrlPr>
                                    <a:rPr lang="zh-CN" altLang="zh-CN" sz="2400" i="1">
                                      <a:latin typeface="Cambria Math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sz="2400">
                                      <a:latin typeface="Cambria Math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zh-CN" altLang="zh-CN" sz="24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latin typeface="Cambria Math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)</m:t>
                                  </m:r>
                                </m:e>
                              </m:func>
                            </m:e>
                            <m:e>
                              <m:sSub>
                                <m:sSubPr>
                                  <m:ctrlPr>
                                    <a:rPr lang="zh-CN" altLang="zh-CN" sz="2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𝑘</m:t>
                                  </m:r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latin typeface="Cambria Math"/>
                                </a:rPr>
                                <m:t>= </m:t>
                              </m:r>
                              <m:sSub>
                                <m:sSubPr>
                                  <m:ctrlPr>
                                    <a:rPr lang="zh-CN" altLang="zh-CN" sz="2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latin typeface="Cambria Math"/>
                                </a:rPr>
                                <m:t>+</m:t>
                              </m:r>
                              <m:r>
                                <a:rPr lang="en-US" altLang="zh-CN" sz="2400" i="1">
                                  <a:latin typeface="Cambria Math"/>
                                </a:rPr>
                                <m:t>𝑀</m:t>
                              </m:r>
                              <m:r>
                                <a:rPr lang="en-US" altLang="zh-CN" sz="2400" i="1">
                                  <a:latin typeface="Cambria Math"/>
                                </a:rPr>
                                <m:t>×</m:t>
                              </m:r>
                              <m:r>
                                <a:rPr lang="en-US" altLang="zh-CN" sz="2400" i="1">
                                  <a:latin typeface="Cambria Math"/>
                                </a:rPr>
                                <m:t>𝐿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459" y="4509120"/>
                <a:ext cx="3979103" cy="1271438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19160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3131840" y="32957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系统实现</a:t>
            </a:r>
          </a:p>
        </p:txBody>
      </p:sp>
      <p:pic>
        <p:nvPicPr>
          <p:cNvPr id="12" name="图片 11" descr="C:\Users\suck_dynasty\Desktop\method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7179" y="1484784"/>
            <a:ext cx="3365261" cy="2932931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/>
          <p:cNvSpPr txBox="1"/>
          <p:nvPr/>
        </p:nvSpPr>
        <p:spPr>
          <a:xfrm>
            <a:off x="359532" y="663079"/>
            <a:ext cx="88569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容纳</a:t>
            </a:r>
            <a:r>
              <a:rPr lang="en-US" altLang="zh-CN" sz="2400" dirty="0" smtClean="0"/>
              <a:t>472500</a:t>
            </a:r>
            <a:r>
              <a:rPr lang="zh-CN" altLang="zh-CN" sz="2400" dirty="0"/>
              <a:t>种流程方法组合</a:t>
            </a:r>
            <a:r>
              <a:rPr lang="zh-CN" altLang="zh-CN" sz="2400" dirty="0" smtClean="0"/>
              <a:t>方式</a:t>
            </a:r>
            <a:r>
              <a:rPr lang="zh-CN" altLang="en-US" sz="2400" dirty="0" smtClean="0"/>
              <a:t>的定位系统，并随意切换，实时显示轨迹，保存数据。</a:t>
            </a:r>
            <a:endParaRPr lang="zh-CN" altLang="en-US" sz="2400" dirty="0"/>
          </a:p>
        </p:txBody>
      </p:sp>
      <p:pic>
        <p:nvPicPr>
          <p:cNvPr id="7" name="图片 6" descr="C:\Users\suck_dynasty\Desktop\设定1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7482" y="1484784"/>
            <a:ext cx="2197315" cy="2932931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图片 7" descr="C:\Users\suck_dynasty\Desktop\设定2.pn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59" y="4417715"/>
            <a:ext cx="4563237" cy="186359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图片 8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537" y="1528778"/>
            <a:ext cx="2357722" cy="1469298"/>
          </a:xfrm>
          <a:prstGeom prst="rect">
            <a:avLst/>
          </a:prstGeom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760" y="2998076"/>
            <a:ext cx="2357722" cy="148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图片 10" descr="C:\Users\suck_dynasty\Desktop\saveData.jpg"/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7179" y="4417715"/>
            <a:ext cx="3365261" cy="186359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27189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2303748" y="32957"/>
            <a:ext cx="4832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系统</a:t>
            </a:r>
            <a:r>
              <a:rPr lang="zh-CN" altLang="en-US" dirty="0"/>
              <a:t>实现（持续进行的步态</a:t>
            </a:r>
            <a:r>
              <a:rPr lang="zh-CN" altLang="en-US" dirty="0" smtClean="0"/>
              <a:t>分析）</a:t>
            </a:r>
            <a:endParaRPr lang="zh-CN" altLang="en-US" dirty="0"/>
          </a:p>
        </p:txBody>
      </p:sp>
      <p:pic>
        <p:nvPicPr>
          <p:cNvPr id="7" name="图片 6" descr="C:\Users\suck_dynasty\Desktop\Error2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330" y="2852936"/>
            <a:ext cx="4037621" cy="305685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/>
          <p:cNvSpPr txBox="1"/>
          <p:nvPr/>
        </p:nvSpPr>
        <p:spPr>
          <a:xfrm>
            <a:off x="357215" y="908720"/>
            <a:ext cx="39604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</a:rPr>
              <a:t>FIFO</a:t>
            </a:r>
            <a:r>
              <a:rPr lang="zh-CN" altLang="en-US" sz="2400" dirty="0" smtClean="0">
                <a:solidFill>
                  <a:srgbClr val="FF0000"/>
                </a:solidFill>
              </a:rPr>
              <a:t>缓冲区</a:t>
            </a:r>
            <a:endParaRPr lang="en-US" altLang="zh-CN" sz="2400" dirty="0" smtClean="0">
              <a:solidFill>
                <a:srgbClr val="FF0000"/>
              </a:solidFill>
            </a:endParaRPr>
          </a:p>
          <a:p>
            <a:r>
              <a:rPr lang="zh-CN" altLang="en-US" sz="2400" dirty="0" smtClean="0"/>
              <a:t>消除数据不完整的过程进行的持续计算</a:t>
            </a:r>
          </a:p>
        </p:txBody>
      </p:sp>
      <p:pic>
        <p:nvPicPr>
          <p:cNvPr id="3074" name="Picture 2" descr="C:\Users\suck_dynasty\Desktop\定位轨迹透明背景.gif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916" y="2924944"/>
            <a:ext cx="8634091" cy="3952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C:\Users\suck_dynasty\Desktop\答辩PPT以及其他资源\方法对比.gif"/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3193" y="587296"/>
            <a:ext cx="4498814" cy="3314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0459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2915816" y="32957"/>
            <a:ext cx="4656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步长</a:t>
            </a:r>
            <a:r>
              <a:rPr lang="zh-CN" altLang="en-US" dirty="0" smtClean="0"/>
              <a:t>估计（</a:t>
            </a:r>
            <a:r>
              <a:rPr lang="en-US" altLang="zh-CN" dirty="0" smtClean="0"/>
              <a:t>2% with Scarlet method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pic>
        <p:nvPicPr>
          <p:cNvPr id="15" name="图片 14" descr="C:\Users\suck_dynasty\Desktop\SL2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068960"/>
            <a:ext cx="7464446" cy="3168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图片 15" descr="C:\Users\suck_dynasty\Desktop\一个测试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692696"/>
            <a:ext cx="4296094" cy="22322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图片 16" descr="C:\Users\suck_dynasty\Desktop\地砖2.p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676612"/>
            <a:ext cx="2592288" cy="22322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34717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3851920" y="32957"/>
            <a:ext cx="230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流程方法对比</a:t>
            </a:r>
            <a:endParaRPr lang="zh-CN" altLang="en-US" dirty="0"/>
          </a:p>
        </p:txBody>
      </p:sp>
      <p:pic>
        <p:nvPicPr>
          <p:cNvPr id="12" name="图片 11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16" y="548680"/>
            <a:ext cx="4283968" cy="2858354"/>
          </a:xfrm>
          <a:prstGeom prst="rect">
            <a:avLst/>
          </a:prstGeom>
        </p:spPr>
      </p:pic>
      <p:pic>
        <p:nvPicPr>
          <p:cNvPr id="18" name="图片 17" descr="C:\Users\suck_dynasty\Desktop\stepDetection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3" y="3407034"/>
            <a:ext cx="4600479" cy="29742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图片 18" descr="C:\Users\suck_dynasty\Desktop\Filter2.p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548680"/>
            <a:ext cx="4600478" cy="3024336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2" name="Picture 2" descr="C:\Users\suck_dynasty\Desktop\HEadning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016" y="2996952"/>
            <a:ext cx="4283967" cy="3384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0809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347864" y="116632"/>
            <a:ext cx="252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问题抛出</a:t>
            </a:r>
            <a:endParaRPr lang="zh-CN" altLang="en-US" dirty="0"/>
          </a:p>
        </p:txBody>
      </p:sp>
      <p:pic>
        <p:nvPicPr>
          <p:cNvPr id="9" name="图片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412" y="4113538"/>
            <a:ext cx="3676592" cy="19483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图片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714" y="1481437"/>
            <a:ext cx="3689290" cy="23064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 descr="C:\Users\suck_dynasty\Desktop\图片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0" y="1481437"/>
            <a:ext cx="3680161" cy="2305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889662" y="666699"/>
            <a:ext cx="79407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如何在没有基础设施的情况下如何进行室内空间的定位？</a:t>
            </a:r>
            <a:endParaRPr lang="zh-CN" altLang="en-US" sz="2400" dirty="0"/>
          </a:p>
        </p:txBody>
      </p:sp>
      <p:pic>
        <p:nvPicPr>
          <p:cNvPr id="3074" name="Picture 2" descr="C:\Users\suck_dynasty\Desktop\2016080911316661666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0" y="4113538"/>
            <a:ext cx="3680161" cy="1948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2831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3131840" y="32957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定位实验</a:t>
            </a:r>
            <a:endParaRPr lang="zh-CN" altLang="en-US" dirty="0"/>
          </a:p>
        </p:txBody>
      </p:sp>
      <p:pic>
        <p:nvPicPr>
          <p:cNvPr id="7" name="图片 6" descr="C:\Users\suck_dynasty\Desktop\在一个屋子里各个方向走二十六步-201711161023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264" y="559133"/>
            <a:ext cx="4334792" cy="261583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529116" y="3184773"/>
            <a:ext cx="4834971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总移动长度</a:t>
            </a:r>
            <a:r>
              <a:rPr lang="en-US" altLang="zh-CN" sz="2400" dirty="0" smtClean="0"/>
              <a:t>65</a:t>
            </a:r>
            <a:r>
              <a:rPr lang="zh-CN" altLang="en-US" sz="2400" dirty="0" smtClean="0"/>
              <a:t>米</a:t>
            </a:r>
            <a:endParaRPr lang="en-US" altLang="zh-CN" sz="2400" dirty="0" smtClean="0"/>
          </a:p>
          <a:p>
            <a:r>
              <a:rPr lang="zh-CN" altLang="zh-CN" sz="2400" dirty="0" smtClean="0"/>
              <a:t>累积误差</a:t>
            </a:r>
            <a:r>
              <a:rPr lang="zh-CN" altLang="zh-CN" sz="2400" dirty="0"/>
              <a:t>约为</a:t>
            </a:r>
            <a:r>
              <a:rPr lang="en-US" altLang="zh-CN" sz="2400" dirty="0"/>
              <a:t>2.13</a:t>
            </a:r>
            <a:r>
              <a:rPr lang="zh-CN" altLang="zh-CN" sz="2400" dirty="0" smtClean="0"/>
              <a:t>米</a:t>
            </a:r>
            <a:endParaRPr lang="en-US" altLang="zh-CN" sz="2400" dirty="0"/>
          </a:p>
          <a:p>
            <a:r>
              <a:rPr lang="zh-CN" altLang="zh-CN" sz="2400" dirty="0" smtClean="0"/>
              <a:t>因转向</a:t>
            </a:r>
            <a:r>
              <a:rPr lang="zh-CN" altLang="zh-CN" sz="2400" dirty="0"/>
              <a:t>导致的累积误差</a:t>
            </a:r>
            <a:r>
              <a:rPr lang="zh-CN" altLang="zh-CN" sz="2400" dirty="0" smtClean="0"/>
              <a:t>约</a:t>
            </a:r>
            <a:r>
              <a:rPr lang="en-US" altLang="zh-CN" sz="2400" dirty="0" smtClean="0"/>
              <a:t>1.03</a:t>
            </a:r>
            <a:r>
              <a:rPr lang="zh-CN" altLang="zh-CN" sz="2400" dirty="0" smtClean="0"/>
              <a:t>米</a:t>
            </a:r>
            <a:endParaRPr lang="en-US" altLang="zh-CN" sz="2400" dirty="0" smtClean="0"/>
          </a:p>
          <a:p>
            <a:endParaRPr lang="en-US" altLang="zh-CN" sz="2400" dirty="0" smtClean="0"/>
          </a:p>
          <a:p>
            <a:r>
              <a:rPr lang="zh-CN" altLang="en-US" sz="2400" dirty="0" smtClean="0"/>
              <a:t>转向偏移解决</a:t>
            </a:r>
            <a:r>
              <a:rPr lang="zh-CN" altLang="en-US" sz="2400" dirty="0"/>
              <a:t>方法：</a:t>
            </a:r>
            <a:endParaRPr lang="en-US" altLang="zh-CN" sz="2400" dirty="0"/>
          </a:p>
          <a:p>
            <a:r>
              <a:rPr lang="zh-CN" altLang="en-US" sz="2400" dirty="0"/>
              <a:t>传向状态夏的这一步的步长缩减一定百分比，本文数值为</a:t>
            </a:r>
            <a:r>
              <a:rPr lang="en-US" altLang="zh-CN" sz="2400" dirty="0">
                <a:solidFill>
                  <a:srgbClr val="FF0000"/>
                </a:solidFill>
              </a:rPr>
              <a:t>60</a:t>
            </a:r>
            <a:r>
              <a:rPr lang="en-US" altLang="zh-CN" sz="2400" dirty="0" smtClean="0">
                <a:solidFill>
                  <a:srgbClr val="FF0000"/>
                </a:solidFill>
              </a:rPr>
              <a:t>%</a:t>
            </a:r>
            <a:endParaRPr lang="zh-CN" altLang="en-US" sz="2400" dirty="0">
              <a:solidFill>
                <a:srgbClr val="FF0000"/>
              </a:solidFill>
            </a:endParaRPr>
          </a:p>
          <a:p>
            <a:endParaRPr lang="zh-CN" altLang="en-US" dirty="0"/>
          </a:p>
        </p:txBody>
      </p:sp>
      <p:pic>
        <p:nvPicPr>
          <p:cNvPr id="9" name="图片 8" descr="C:\Users\suck_dynasty\Desktop\往复行走实验.p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9226" y="559134"/>
            <a:ext cx="2911206" cy="272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图片 9" descr="C:\Users\suck_dynasty\Desktop\turningOffset.png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9226" y="3415354"/>
            <a:ext cx="2911206" cy="267794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52143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3131840" y="32957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定位实验（其实）</a:t>
            </a:r>
            <a:endParaRPr lang="zh-CN" altLang="en-US" dirty="0"/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3139881"/>
              </p:ext>
            </p:extLst>
          </p:nvPr>
        </p:nvGraphicFramePr>
        <p:xfrm>
          <a:off x="5148064" y="764704"/>
          <a:ext cx="3888432" cy="546625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613384"/>
                <a:gridCol w="1275048"/>
              </a:tblGrid>
              <a:tr h="795841">
                <a:tc>
                  <a:txBody>
                    <a:bodyPr/>
                    <a:lstStyle/>
                    <a:p>
                      <a:pPr indent="355600" algn="l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</a:rPr>
                        <a:t>         </a:t>
                      </a:r>
                      <a:r>
                        <a:rPr lang="zh-CN" sz="1050" kern="100" dirty="0">
                          <a:effectLst/>
                        </a:rPr>
                        <a:t>特征向量</a:t>
                      </a:r>
                      <a:endParaRPr lang="zh-CN" sz="120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355600" algn="l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 dirty="0" smtClean="0">
                          <a:effectLst/>
                        </a:rPr>
                        <a:t>准确率</a:t>
                      </a:r>
                      <a:endParaRPr lang="zh-CN" sz="120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</a:tr>
              <a:tr h="363317">
                <a:tc>
                  <a:txBody>
                    <a:bodyPr/>
                    <a:lstStyle/>
                    <a:p>
                      <a:pPr indent="355600" algn="l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步频</a:t>
                      </a:r>
                      <a:r>
                        <a:rPr lang="en-US" sz="1050" kern="100">
                          <a:effectLst/>
                        </a:rPr>
                        <a:t>+</a:t>
                      </a:r>
                      <a:r>
                        <a:rPr lang="zh-CN" sz="1050" kern="100">
                          <a:effectLst/>
                        </a:rPr>
                        <a:t>加速度方差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355600" algn="l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</a:rPr>
                        <a:t>0.03%</a:t>
                      </a:r>
                      <a:endParaRPr lang="zh-CN" sz="120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</a:tr>
              <a:tr h="525438">
                <a:tc>
                  <a:txBody>
                    <a:bodyPr/>
                    <a:lstStyle/>
                    <a:p>
                      <a:pPr indent="355600" algn="l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 dirty="0">
                          <a:effectLst/>
                        </a:rPr>
                        <a:t>加速度</a:t>
                      </a:r>
                      <a:r>
                        <a:rPr lang="en-US" sz="1050" kern="100" dirty="0">
                          <a:effectLst/>
                        </a:rPr>
                        <a:t>+</a:t>
                      </a:r>
                      <a:r>
                        <a:rPr lang="zh-CN" sz="1050" kern="100" dirty="0">
                          <a:effectLst/>
                        </a:rPr>
                        <a:t>陀螺仪</a:t>
                      </a:r>
                      <a:r>
                        <a:rPr lang="en-US" sz="1050" kern="100" dirty="0">
                          <a:effectLst/>
                        </a:rPr>
                        <a:t>+</a:t>
                      </a:r>
                      <a:r>
                        <a:rPr lang="zh-CN" sz="1050" kern="100" dirty="0">
                          <a:effectLst/>
                        </a:rPr>
                        <a:t>加速度方差</a:t>
                      </a:r>
                      <a:endParaRPr lang="zh-CN" sz="120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355600" algn="l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23.42%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</a:tr>
              <a:tr h="525438">
                <a:tc>
                  <a:txBody>
                    <a:bodyPr/>
                    <a:lstStyle/>
                    <a:p>
                      <a:pPr indent="355600" algn="l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 dirty="0">
                          <a:effectLst/>
                        </a:rPr>
                        <a:t>加速度</a:t>
                      </a:r>
                      <a:r>
                        <a:rPr lang="en-US" sz="1050" kern="100" dirty="0">
                          <a:effectLst/>
                        </a:rPr>
                        <a:t>+</a:t>
                      </a:r>
                      <a:r>
                        <a:rPr lang="zh-CN" sz="1050" kern="100" dirty="0">
                          <a:effectLst/>
                        </a:rPr>
                        <a:t>陀螺仪</a:t>
                      </a:r>
                      <a:r>
                        <a:rPr lang="en-US" sz="1050" kern="100" dirty="0">
                          <a:effectLst/>
                        </a:rPr>
                        <a:t>+</a:t>
                      </a:r>
                      <a:r>
                        <a:rPr lang="zh-CN" sz="1050" kern="100" dirty="0">
                          <a:effectLst/>
                        </a:rPr>
                        <a:t>步频</a:t>
                      </a:r>
                      <a:endParaRPr lang="zh-CN" sz="120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355600" algn="l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23.43%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</a:tr>
              <a:tr h="629033">
                <a:tc>
                  <a:txBody>
                    <a:bodyPr/>
                    <a:lstStyle/>
                    <a:p>
                      <a:pPr indent="355600" algn="l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 dirty="0">
                          <a:effectLst/>
                        </a:rPr>
                        <a:t>加速度</a:t>
                      </a:r>
                      <a:r>
                        <a:rPr lang="en-US" sz="1050" kern="100" dirty="0">
                          <a:effectLst/>
                        </a:rPr>
                        <a:t>+</a:t>
                      </a:r>
                      <a:r>
                        <a:rPr lang="zh-CN" sz="1050" kern="100" dirty="0">
                          <a:effectLst/>
                        </a:rPr>
                        <a:t>陀螺仪</a:t>
                      </a:r>
                      <a:r>
                        <a:rPr lang="en-US" sz="1050" kern="100" dirty="0">
                          <a:effectLst/>
                        </a:rPr>
                        <a:t>+</a:t>
                      </a:r>
                      <a:r>
                        <a:rPr lang="zh-CN" sz="1050" kern="100" dirty="0">
                          <a:effectLst/>
                        </a:rPr>
                        <a:t>步频</a:t>
                      </a:r>
                      <a:r>
                        <a:rPr lang="en-US" sz="1050" kern="100" dirty="0">
                          <a:effectLst/>
                        </a:rPr>
                        <a:t>+</a:t>
                      </a:r>
                      <a:r>
                        <a:rPr lang="zh-CN" sz="1050" kern="100" dirty="0">
                          <a:effectLst/>
                        </a:rPr>
                        <a:t>加速度方差</a:t>
                      </a:r>
                      <a:endParaRPr lang="zh-CN" sz="120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355600" algn="l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51.56%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</a:tr>
              <a:tr h="525438">
                <a:tc>
                  <a:txBody>
                    <a:bodyPr/>
                    <a:lstStyle/>
                    <a:p>
                      <a:pPr indent="355600" algn="l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加速度</a:t>
                      </a:r>
                      <a:r>
                        <a:rPr lang="en-US" sz="1050" kern="100">
                          <a:effectLst/>
                        </a:rPr>
                        <a:t>+</a:t>
                      </a:r>
                      <a:r>
                        <a:rPr lang="zh-CN" sz="1050" kern="100">
                          <a:effectLst/>
                        </a:rPr>
                        <a:t>加速度方差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355600" algn="l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</a:rPr>
                        <a:t>54.68%</a:t>
                      </a:r>
                      <a:endParaRPr lang="zh-CN" sz="120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</a:tr>
              <a:tr h="525438">
                <a:tc>
                  <a:txBody>
                    <a:bodyPr/>
                    <a:lstStyle/>
                    <a:p>
                      <a:pPr indent="355600" algn="l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加速度</a:t>
                      </a:r>
                      <a:r>
                        <a:rPr lang="en-US" sz="1050" kern="100">
                          <a:effectLst/>
                        </a:rPr>
                        <a:t>+</a:t>
                      </a:r>
                      <a:r>
                        <a:rPr lang="zh-CN" sz="1050" kern="100">
                          <a:effectLst/>
                        </a:rPr>
                        <a:t>步频</a:t>
                      </a:r>
                      <a:r>
                        <a:rPr lang="en-US" sz="1050" kern="100">
                          <a:effectLst/>
                        </a:rPr>
                        <a:t>+</a:t>
                      </a:r>
                      <a:r>
                        <a:rPr lang="zh-CN" sz="1050" kern="100">
                          <a:effectLst/>
                        </a:rPr>
                        <a:t>加速度方差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355600" algn="l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56.25%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</a:tr>
              <a:tr h="525438">
                <a:tc>
                  <a:txBody>
                    <a:bodyPr/>
                    <a:lstStyle/>
                    <a:p>
                      <a:pPr indent="355600" algn="l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 dirty="0">
                          <a:effectLst/>
                        </a:rPr>
                        <a:t>加速度</a:t>
                      </a:r>
                      <a:r>
                        <a:rPr lang="en-US" sz="1050" kern="100" dirty="0">
                          <a:effectLst/>
                        </a:rPr>
                        <a:t>+</a:t>
                      </a:r>
                      <a:r>
                        <a:rPr lang="zh-CN" sz="1050" kern="100" dirty="0">
                          <a:effectLst/>
                        </a:rPr>
                        <a:t>步频</a:t>
                      </a:r>
                      <a:endParaRPr lang="zh-CN" sz="120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355600" algn="l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62.52%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</a:tr>
              <a:tr h="525438">
                <a:tc>
                  <a:txBody>
                    <a:bodyPr/>
                    <a:lstStyle/>
                    <a:p>
                      <a:pPr indent="355600" algn="l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加速度</a:t>
                      </a:r>
                      <a:r>
                        <a:rPr lang="en-US" sz="1050" kern="100">
                          <a:effectLst/>
                        </a:rPr>
                        <a:t>+</a:t>
                      </a:r>
                      <a:r>
                        <a:rPr lang="zh-CN" sz="1050" kern="100">
                          <a:effectLst/>
                        </a:rPr>
                        <a:t>陀螺仪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355600" algn="l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82.81%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</a:tr>
              <a:tr h="525438">
                <a:tc>
                  <a:txBody>
                    <a:bodyPr/>
                    <a:lstStyle/>
                    <a:p>
                      <a:pPr indent="355600" algn="l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加速度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355600" algn="l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</a:rPr>
                        <a:t>100.00%</a:t>
                      </a:r>
                      <a:endParaRPr lang="zh-CN" sz="120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pic>
        <p:nvPicPr>
          <p:cNvPr id="6147" name="Picture 3" descr="C:\Users\suck_dynasty\Desktop\未标题-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517" y="764704"/>
            <a:ext cx="4819650" cy="5406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9185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3131840" y="32957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还可以继续</a:t>
            </a:r>
            <a:r>
              <a:rPr lang="zh-CN" altLang="en-US" dirty="0" smtClean="0"/>
              <a:t>做的事情</a:t>
            </a:r>
            <a:endParaRPr lang="zh-CN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17790" y="903040"/>
            <a:ext cx="7200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硬件化</a:t>
            </a:r>
            <a:r>
              <a:rPr lang="zh-CN" altLang="en-US" dirty="0" smtClean="0"/>
              <a:t>整个流程可以提高自主性和运行效率</a:t>
            </a:r>
            <a:endParaRPr lang="en-US" altLang="zh-CN" dirty="0" smtClean="0"/>
          </a:p>
          <a:p>
            <a:r>
              <a:rPr lang="zh-CN" altLang="en-US" dirty="0" smtClean="0"/>
              <a:t>扩展行为判断流程可以得到更多有趣的信息</a:t>
            </a:r>
            <a:endParaRPr lang="en-US" altLang="zh-CN" dirty="0" smtClean="0"/>
          </a:p>
          <a:p>
            <a:r>
              <a:rPr lang="zh-CN" altLang="en-US" dirty="0" smtClean="0"/>
              <a:t>人工输入的参数的自动获取可以进一步增强灵活性</a:t>
            </a:r>
            <a:endParaRPr lang="zh-CN" altLang="en-US" dirty="0"/>
          </a:p>
        </p:txBody>
      </p:sp>
      <p:pic>
        <p:nvPicPr>
          <p:cNvPr id="4099" name="Picture 3" descr="C:\Users\suck_dynasty\Desktop\Screenshot_20171108-12585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3615613"/>
            <a:ext cx="4072558" cy="2058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:\Users\suck_dynasty\Desktop\运行新图片-20171121180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551" y="3608175"/>
            <a:ext cx="3754438" cy="2058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24551" y="2420888"/>
            <a:ext cx="7331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目标</a:t>
            </a:r>
            <a:r>
              <a:rPr lang="zh-CN" altLang="en-US" dirty="0" smtClean="0"/>
              <a:t>是具有自主性、稳定性和准确性的手机</a:t>
            </a:r>
            <a:r>
              <a:rPr lang="en-US" altLang="zh-CN" dirty="0" smtClean="0"/>
              <a:t>VR</a:t>
            </a:r>
            <a:r>
              <a:rPr lang="zh-CN" altLang="en-US" dirty="0" smtClean="0"/>
              <a:t>导航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80673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427" y="620687"/>
            <a:ext cx="77219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传统惯性导航</a:t>
            </a:r>
            <a:r>
              <a:rPr lang="zh-CN" altLang="en-US" sz="2400" dirty="0"/>
              <a:t>积分误差</a:t>
            </a:r>
            <a:r>
              <a:rPr lang="zh-CN" altLang="en-US" sz="2400" dirty="0" smtClean="0"/>
              <a:t>较大，不可使用</a:t>
            </a:r>
            <a:endParaRPr lang="zh-CN" altLang="en-US" sz="2400" dirty="0"/>
          </a:p>
          <a:p>
            <a:r>
              <a:rPr lang="zh-CN" altLang="en-US" sz="2400" dirty="0">
                <a:solidFill>
                  <a:srgbClr val="FF0000"/>
                </a:solidFill>
              </a:rPr>
              <a:t>手机</a:t>
            </a:r>
            <a:r>
              <a:rPr lang="zh-CN" altLang="en-US" sz="2400" dirty="0" smtClean="0">
                <a:solidFill>
                  <a:srgbClr val="FF0000"/>
                </a:solidFill>
              </a:rPr>
              <a:t>传感器 </a:t>
            </a:r>
            <a:r>
              <a:rPr lang="en-US" altLang="zh-CN" sz="2400" dirty="0" smtClean="0">
                <a:solidFill>
                  <a:srgbClr val="FF0000"/>
                </a:solidFill>
              </a:rPr>
              <a:t>+ </a:t>
            </a:r>
            <a:r>
              <a:rPr lang="zh-CN" altLang="en-US" sz="2400" dirty="0" smtClean="0">
                <a:solidFill>
                  <a:srgbClr val="FF0000"/>
                </a:solidFill>
              </a:rPr>
              <a:t>步行</a:t>
            </a:r>
            <a:r>
              <a:rPr lang="zh-CN" altLang="en-US" sz="2400" dirty="0">
                <a:solidFill>
                  <a:srgbClr val="FF0000"/>
                </a:solidFill>
              </a:rPr>
              <a:t>者</a:t>
            </a:r>
            <a:r>
              <a:rPr lang="zh-CN" altLang="en-US" sz="2400" dirty="0" smtClean="0">
                <a:solidFill>
                  <a:srgbClr val="FF0000"/>
                </a:solidFill>
              </a:rPr>
              <a:t>航迹推算</a:t>
            </a:r>
            <a:endParaRPr lang="zh-CN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3123887" y="5519035"/>
                <a:ext cx="3965637" cy="8056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zh-CN" altLang="zh-CN" sz="2400" i="1">
                            <a:latin typeface="Cambria Math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zh-CN" altLang="zh-CN" sz="2400" i="1">
                                <a:latin typeface="Cambria Math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zh-CN" altLang="zh-CN" sz="24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/>
                                  </a:rPr>
                                  <m:t>𝑘</m:t>
                                </m:r>
                                <m:r>
                                  <a:rPr lang="en-US" altLang="zh-CN" sz="2400" i="1">
                                    <a:latin typeface="Cambria Math"/>
                                  </a:rPr>
                                  <m:t>+1</m:t>
                                </m:r>
                              </m:sub>
                            </m:sSub>
                            <m:r>
                              <a:rPr lang="en-US" altLang="zh-CN" sz="2400" i="1">
                                <a:latin typeface="Cambria Math"/>
                              </a:rPr>
                              <m:t>=</m:t>
                            </m:r>
                            <m:r>
                              <a:rPr lang="en-US" altLang="zh-CN" sz="2400">
                                <a:latin typeface="Cambria Math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zh-CN" altLang="zh-CN" sz="24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US" altLang="zh-CN" sz="2400" i="1">
                                <a:latin typeface="Cambria Math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zh-CN" altLang="zh-CN" sz="24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/>
                                  </a:rPr>
                                  <m:t>𝑆𝐿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US" altLang="zh-CN" sz="2400">
                                <a:latin typeface="Cambria Math"/>
                              </a:rPr>
                              <m:t>×</m:t>
                            </m:r>
                            <m:func>
                              <m:funcPr>
                                <m:ctrlPr>
                                  <a:rPr lang="zh-CN" altLang="zh-CN" sz="2400" i="1">
                                    <a:latin typeface="Cambria Math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zh-CN" sz="2400">
                                    <a:latin typeface="Cambria Math"/>
                                  </a:rPr>
                                  <m:t>sin</m:t>
                                </m:r>
                              </m:fName>
                              <m:e>
                                <m:r>
                                  <a:rPr lang="en-US" altLang="zh-CN" sz="2400" i="1">
                                    <a:latin typeface="Cambria Math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zh-CN" altLang="zh-CN" sz="24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latin typeface="Cambria Math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latin typeface="Cambria Math"/>
                                      </a:rPr>
                                      <m:t>𝑘</m:t>
                                    </m:r>
                                  </m:sub>
                                </m:sSub>
                                <m:r>
                                  <a:rPr lang="en-US" altLang="zh-CN" sz="2400" i="1">
                                    <a:latin typeface="Cambria Math"/>
                                  </a:rPr>
                                  <m:t>)</m:t>
                                </m:r>
                              </m:e>
                            </m:func>
                          </m:e>
                          <m:e>
                            <m:sSub>
                              <m:sSubPr>
                                <m:ctrlPr>
                                  <a:rPr lang="zh-CN" altLang="zh-CN" sz="24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/>
                                  </a:rPr>
                                  <m:t>𝑘</m:t>
                                </m:r>
                                <m:r>
                                  <a:rPr lang="en-US" altLang="zh-CN" sz="2400" i="1">
                                    <a:latin typeface="Cambria Math"/>
                                  </a:rPr>
                                  <m:t>+1</m:t>
                                </m:r>
                              </m:sub>
                            </m:sSub>
                            <m:r>
                              <a:rPr lang="en-US" altLang="zh-CN" sz="2400" i="1">
                                <a:latin typeface="Cambria Math"/>
                              </a:rPr>
                              <m:t>=</m:t>
                            </m:r>
                            <m:r>
                              <a:rPr lang="en-US" altLang="zh-CN" sz="2400">
                                <a:latin typeface="Cambria Math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zh-CN" altLang="zh-CN" sz="24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US" altLang="zh-CN" sz="2400" i="1">
                                <a:latin typeface="Cambria Math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zh-CN" altLang="zh-CN" sz="24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/>
                                  </a:rPr>
                                  <m:t>𝑆𝐿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US" altLang="zh-CN" sz="2400">
                                <a:latin typeface="Cambria Math"/>
                              </a:rPr>
                              <m:t>×</m:t>
                            </m:r>
                            <m:func>
                              <m:funcPr>
                                <m:ctrlPr>
                                  <a:rPr lang="zh-CN" altLang="zh-CN" sz="2400" i="1">
                                    <a:latin typeface="Cambria Math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zh-CN" sz="2400">
                                    <a:latin typeface="Cambria Math"/>
                                  </a:rPr>
                                  <m:t>cos</m:t>
                                </m:r>
                              </m:fName>
                              <m:e>
                                <m:r>
                                  <a:rPr lang="en-US" altLang="zh-CN" sz="2400" i="1">
                                    <a:latin typeface="Cambria Math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zh-CN" altLang="zh-CN" sz="24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latin typeface="Cambria Math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latin typeface="Cambria Math"/>
                                      </a:rPr>
                                      <m:t>𝑘</m:t>
                                    </m:r>
                                  </m:sub>
                                </m:sSub>
                                <m:r>
                                  <a:rPr lang="en-US" altLang="zh-CN" sz="2400" i="1">
                                    <a:latin typeface="Cambria Math"/>
                                  </a:rPr>
                                  <m:t>)</m:t>
                                </m:r>
                              </m:e>
                            </m:func>
                          </m:e>
                        </m:eqArr>
                      </m:e>
                    </m:d>
                  </m:oMath>
                </a14:m>
                <a:r>
                  <a:rPr lang="en-US" altLang="zh-CN" dirty="0"/>
                  <a:t>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3887" y="5519035"/>
                <a:ext cx="3965637" cy="80567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3707903" y="116632"/>
            <a:ext cx="2797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定位方案</a:t>
            </a:r>
            <a:endParaRPr lang="zh-CN" altLang="en-US" dirty="0"/>
          </a:p>
        </p:txBody>
      </p:sp>
      <p:pic>
        <p:nvPicPr>
          <p:cNvPr id="10" name="Picture 2" descr="C:\Users\suck_dynasty\Desktop\答辩PPT以及其他资源\定位轨迹.gif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357" y="1821016"/>
            <a:ext cx="5689123" cy="3610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C:\Users\suck_dynasty\Desktop\PPT图\A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698" y="1839695"/>
            <a:ext cx="2090091" cy="2093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suck_dynasty\Desktop\PPT图\C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183" y="3933057"/>
            <a:ext cx="2831051" cy="2160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8732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C:\Users\suck_dynasty\Desktop\流程图撕裂版本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1018" y="584524"/>
            <a:ext cx="4524538" cy="5809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05339" y="1647805"/>
            <a:ext cx="157153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数据收集 </a:t>
            </a:r>
            <a:endParaRPr lang="en-US" altLang="zh-CN" sz="2400" dirty="0" smtClean="0"/>
          </a:p>
          <a:p>
            <a:r>
              <a:rPr lang="zh-CN" altLang="en-US" sz="2400" dirty="0" smtClean="0"/>
              <a:t>数据滤波 </a:t>
            </a:r>
            <a:endParaRPr lang="en-US" altLang="zh-CN" sz="2400" dirty="0" smtClean="0"/>
          </a:p>
          <a:p>
            <a:r>
              <a:rPr lang="zh-CN" altLang="en-US" sz="2400" dirty="0" smtClean="0"/>
              <a:t>步态分析</a:t>
            </a:r>
            <a:endParaRPr lang="en-US" altLang="zh-CN" sz="2400" dirty="0" smtClean="0"/>
          </a:p>
          <a:p>
            <a:r>
              <a:rPr lang="zh-CN" altLang="en-US" sz="2400" dirty="0" smtClean="0"/>
              <a:t>方向判定</a:t>
            </a:r>
            <a:endParaRPr lang="en-US" altLang="zh-CN" sz="2400" dirty="0" smtClean="0"/>
          </a:p>
          <a:p>
            <a:r>
              <a:rPr lang="zh-CN" altLang="en-US" sz="2400" dirty="0" smtClean="0"/>
              <a:t>步长估计</a:t>
            </a:r>
            <a:endParaRPr lang="en-US" altLang="zh-CN" sz="2400" dirty="0" smtClean="0"/>
          </a:p>
          <a:p>
            <a:r>
              <a:rPr lang="zh-CN" altLang="en-US" sz="2400" dirty="0" smtClean="0"/>
              <a:t>坐标计算</a:t>
            </a:r>
            <a:endParaRPr lang="zh-CN" alt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2538579" y="1569859"/>
            <a:ext cx="170938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数据</a:t>
            </a:r>
            <a:r>
              <a:rPr lang="zh-CN" altLang="en-US" sz="2400" dirty="0" smtClean="0"/>
              <a:t>收集</a:t>
            </a:r>
            <a:endParaRPr lang="en-US" altLang="zh-CN" sz="2400" dirty="0" smtClean="0"/>
          </a:p>
          <a:p>
            <a:r>
              <a:rPr lang="zh-CN" altLang="en-US" sz="2400" dirty="0" smtClean="0"/>
              <a:t>数据滤波 </a:t>
            </a:r>
            <a:endParaRPr lang="en-US" altLang="zh-CN" sz="2400" dirty="0" smtClean="0"/>
          </a:p>
          <a:p>
            <a:r>
              <a:rPr lang="zh-CN" altLang="en-US" sz="2400" dirty="0" smtClean="0">
                <a:solidFill>
                  <a:srgbClr val="FF0000"/>
                </a:solidFill>
              </a:rPr>
              <a:t>主轴选择</a:t>
            </a:r>
            <a:endParaRPr lang="en-US" altLang="zh-CN" sz="2400" dirty="0" smtClean="0">
              <a:solidFill>
                <a:srgbClr val="FF0000"/>
              </a:solidFill>
            </a:endParaRPr>
          </a:p>
          <a:p>
            <a:r>
              <a:rPr lang="zh-CN" altLang="en-US" sz="2400" dirty="0" smtClean="0">
                <a:solidFill>
                  <a:srgbClr val="FF0000"/>
                </a:solidFill>
              </a:rPr>
              <a:t>步态分析 </a:t>
            </a:r>
            <a:endParaRPr lang="en-US" altLang="zh-CN" sz="2400" dirty="0" smtClean="0">
              <a:solidFill>
                <a:srgbClr val="FF0000"/>
              </a:solidFill>
            </a:endParaRPr>
          </a:p>
          <a:p>
            <a:r>
              <a:rPr lang="zh-CN" altLang="en-US" sz="2400" dirty="0" smtClean="0">
                <a:solidFill>
                  <a:srgbClr val="FF0000"/>
                </a:solidFill>
              </a:rPr>
              <a:t>行为判断 </a:t>
            </a:r>
            <a:endParaRPr lang="en-US" altLang="zh-CN" sz="2400" dirty="0" smtClean="0">
              <a:solidFill>
                <a:srgbClr val="FF0000"/>
              </a:solidFill>
            </a:endParaRPr>
          </a:p>
          <a:p>
            <a:r>
              <a:rPr lang="zh-CN" altLang="en-US" sz="2400" dirty="0" smtClean="0"/>
              <a:t>方向判定 </a:t>
            </a:r>
            <a:endParaRPr lang="en-US" altLang="zh-CN" sz="2400" dirty="0" smtClean="0"/>
          </a:p>
          <a:p>
            <a:r>
              <a:rPr lang="zh-CN" altLang="en-US" sz="2400" dirty="0" smtClean="0"/>
              <a:t>步长估计</a:t>
            </a:r>
            <a:endParaRPr lang="en-US" altLang="zh-CN" sz="2400" dirty="0" smtClean="0"/>
          </a:p>
          <a:p>
            <a:r>
              <a:rPr lang="zh-CN" altLang="en-US" sz="2400" dirty="0" smtClean="0">
                <a:solidFill>
                  <a:srgbClr val="FF0000"/>
                </a:solidFill>
              </a:rPr>
              <a:t>纵向位移</a:t>
            </a:r>
            <a:endParaRPr lang="en-US" altLang="zh-CN" sz="2400" dirty="0" smtClean="0">
              <a:solidFill>
                <a:srgbClr val="FF0000"/>
              </a:solidFill>
            </a:endParaRPr>
          </a:p>
          <a:p>
            <a:r>
              <a:rPr lang="zh-CN" altLang="en-US" sz="2400" dirty="0" smtClean="0"/>
              <a:t>坐标</a:t>
            </a:r>
            <a:r>
              <a:rPr lang="zh-CN" altLang="en-US" sz="2400" dirty="0"/>
              <a:t>计算</a:t>
            </a:r>
            <a:r>
              <a:rPr lang="zh-CN" altLang="en-US" dirty="0"/>
              <a:t>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851920" y="32957"/>
            <a:ext cx="230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PDR</a:t>
            </a:r>
            <a:r>
              <a:rPr lang="zh-CN" altLang="en-US" dirty="0" smtClean="0"/>
              <a:t>介绍与进化</a:t>
            </a:r>
            <a:endParaRPr lang="zh-CN" altLang="en-US" dirty="0"/>
          </a:p>
        </p:txBody>
      </p:sp>
      <p:sp>
        <p:nvSpPr>
          <p:cNvPr id="9" name="左大括号 8"/>
          <p:cNvSpPr/>
          <p:nvPr/>
        </p:nvSpPr>
        <p:spPr>
          <a:xfrm rot="10800000">
            <a:off x="3851919" y="2413078"/>
            <a:ext cx="252029" cy="945711"/>
          </a:xfrm>
          <a:prstGeom prst="leftBrace">
            <a:avLst>
              <a:gd name="adj1" fmla="val 86954"/>
              <a:gd name="adj2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2" name="下箭头 1"/>
          <p:cNvSpPr/>
          <p:nvPr/>
        </p:nvSpPr>
        <p:spPr>
          <a:xfrm rot="16200000">
            <a:off x="1949373" y="2124550"/>
            <a:ext cx="432048" cy="5770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左大括号 11"/>
          <p:cNvSpPr/>
          <p:nvPr/>
        </p:nvSpPr>
        <p:spPr>
          <a:xfrm>
            <a:off x="2315828" y="3474777"/>
            <a:ext cx="264110" cy="945711"/>
          </a:xfrm>
          <a:prstGeom prst="leftBrace">
            <a:avLst>
              <a:gd name="adj1" fmla="val 86954"/>
              <a:gd name="adj2" fmla="val 48524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cxnSp>
        <p:nvCxnSpPr>
          <p:cNvPr id="5" name="肘形连接符 4"/>
          <p:cNvCxnSpPr>
            <a:stCxn id="12" idx="1"/>
            <a:endCxn id="6" idx="1"/>
          </p:cNvCxnSpPr>
          <p:nvPr/>
        </p:nvCxnSpPr>
        <p:spPr>
          <a:xfrm rot="10800000" flipH="1">
            <a:off x="2315827" y="3278020"/>
            <a:ext cx="222751" cy="655655"/>
          </a:xfrm>
          <a:prstGeom prst="bentConnector3">
            <a:avLst>
              <a:gd name="adj1" fmla="val -102626"/>
            </a:avLst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978442" y="764704"/>
            <a:ext cx="553998" cy="108012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400" dirty="0" smtClean="0"/>
              <a:t>定位帧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278448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851920" y="32957"/>
            <a:ext cx="230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数据收集</a:t>
            </a:r>
            <a:endParaRPr lang="zh-CN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491" y="2650411"/>
            <a:ext cx="3960440" cy="21488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7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91" y="486018"/>
            <a:ext cx="3960440" cy="2116092"/>
          </a:xfrm>
          <a:prstGeom prst="rect">
            <a:avLst/>
          </a:prstGeom>
        </p:spPr>
      </p:pic>
      <p:pic>
        <p:nvPicPr>
          <p:cNvPr id="5124" name="Picture 4" descr="C:\Users\suck_dynasty\Desktop\show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491" y="4824081"/>
            <a:ext cx="3960440" cy="1554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923050" y="486018"/>
            <a:ext cx="3469636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rgbClr val="FF0000"/>
                </a:solidFill>
              </a:rPr>
              <a:t>加速度传感器</a:t>
            </a:r>
            <a:endParaRPr lang="en-US" altLang="zh-CN" sz="2400" dirty="0" smtClean="0">
              <a:solidFill>
                <a:srgbClr val="FF0000"/>
              </a:solidFill>
            </a:endParaRPr>
          </a:p>
          <a:p>
            <a:r>
              <a:rPr lang="zh-CN" altLang="en-US" sz="2400" dirty="0" smtClean="0">
                <a:solidFill>
                  <a:srgbClr val="FF0000"/>
                </a:solidFill>
              </a:rPr>
              <a:t>陀螺仪</a:t>
            </a:r>
            <a:endParaRPr lang="en-US" altLang="zh-CN" sz="2400" dirty="0" smtClean="0">
              <a:solidFill>
                <a:srgbClr val="FF0000"/>
              </a:solidFill>
            </a:endParaRPr>
          </a:p>
          <a:p>
            <a:r>
              <a:rPr lang="zh-CN" altLang="en-US" sz="2400" dirty="0">
                <a:solidFill>
                  <a:srgbClr val="FF0000"/>
                </a:solidFill>
              </a:rPr>
              <a:t>磁力</a:t>
            </a:r>
            <a:r>
              <a:rPr lang="zh-CN" altLang="en-US" sz="2400" dirty="0" smtClean="0">
                <a:solidFill>
                  <a:srgbClr val="FF0000"/>
                </a:solidFill>
              </a:rPr>
              <a:t>计</a:t>
            </a:r>
            <a:endParaRPr lang="en-US" altLang="zh-CN" sz="2400" dirty="0" smtClean="0">
              <a:solidFill>
                <a:srgbClr val="FF0000"/>
              </a:solidFill>
            </a:endParaRPr>
          </a:p>
          <a:p>
            <a:r>
              <a:rPr lang="zh-CN" altLang="en-US" sz="2400" dirty="0">
                <a:solidFill>
                  <a:srgbClr val="FF0000"/>
                </a:solidFill>
              </a:rPr>
              <a:t>时间</a:t>
            </a:r>
            <a:r>
              <a:rPr lang="zh-CN" altLang="en-US" sz="2400" dirty="0" smtClean="0">
                <a:solidFill>
                  <a:srgbClr val="FF0000"/>
                </a:solidFill>
              </a:rPr>
              <a:t>戳</a:t>
            </a:r>
            <a:endParaRPr lang="en-US" altLang="zh-CN" sz="2400" dirty="0" smtClean="0">
              <a:solidFill>
                <a:srgbClr val="FF0000"/>
              </a:solidFill>
            </a:endParaRPr>
          </a:p>
          <a:p>
            <a:r>
              <a:rPr lang="zh-CN" altLang="en-US" sz="2400" dirty="0" smtClean="0">
                <a:solidFill>
                  <a:srgbClr val="FF0000"/>
                </a:solidFill>
              </a:rPr>
              <a:t>状态标签</a:t>
            </a:r>
            <a:endParaRPr lang="en-US" altLang="zh-CN" sz="2400" dirty="0" smtClean="0">
              <a:solidFill>
                <a:srgbClr val="FF0000"/>
              </a:solidFill>
            </a:endParaRPr>
          </a:p>
          <a:p>
            <a:endParaRPr lang="en-US" altLang="zh-CN" sz="2400" dirty="0" smtClean="0">
              <a:solidFill>
                <a:srgbClr val="FF0000"/>
              </a:solidFill>
            </a:endParaRPr>
          </a:p>
          <a:p>
            <a:r>
              <a:rPr lang="zh-CN" altLang="en-US" sz="2400" dirty="0" smtClean="0">
                <a:solidFill>
                  <a:srgbClr val="C00000"/>
                </a:solidFill>
              </a:rPr>
              <a:t>特殊算法的结算结果</a:t>
            </a:r>
            <a:endParaRPr lang="en-US" altLang="zh-CN" sz="2400" dirty="0" smtClean="0">
              <a:solidFill>
                <a:srgbClr val="C00000"/>
              </a:solidFill>
            </a:endParaRPr>
          </a:p>
          <a:p>
            <a:r>
              <a:rPr lang="zh-CN" altLang="en-US" sz="2400" dirty="0">
                <a:solidFill>
                  <a:srgbClr val="C00000"/>
                </a:solidFill>
              </a:rPr>
              <a:t>电子罗盘</a:t>
            </a:r>
            <a:r>
              <a:rPr lang="zh-CN" altLang="en-US" sz="2400" dirty="0" smtClean="0">
                <a:solidFill>
                  <a:srgbClr val="C00000"/>
                </a:solidFill>
              </a:rPr>
              <a:t>读数</a:t>
            </a:r>
            <a:endParaRPr lang="en-US" altLang="zh-CN" sz="2400" dirty="0" smtClean="0">
              <a:solidFill>
                <a:srgbClr val="C00000"/>
              </a:solidFill>
            </a:endParaRPr>
          </a:p>
          <a:p>
            <a:r>
              <a:rPr lang="en-US" altLang="zh-CN" sz="2400" dirty="0" smtClean="0">
                <a:solidFill>
                  <a:srgbClr val="C00000"/>
                </a:solidFill>
              </a:rPr>
              <a:t>GPS</a:t>
            </a:r>
            <a:r>
              <a:rPr lang="zh-CN" altLang="en-US" sz="2400" dirty="0" smtClean="0">
                <a:solidFill>
                  <a:srgbClr val="C00000"/>
                </a:solidFill>
              </a:rPr>
              <a:t>数据</a:t>
            </a:r>
            <a:endParaRPr lang="en-US" altLang="zh-CN" sz="2400" dirty="0" smtClean="0">
              <a:solidFill>
                <a:srgbClr val="C00000"/>
              </a:solidFill>
            </a:endParaRPr>
          </a:p>
          <a:p>
            <a:endParaRPr lang="en-US" altLang="zh-CN" sz="2400" dirty="0" smtClean="0">
              <a:solidFill>
                <a:srgbClr val="C00000"/>
              </a:solidFill>
            </a:endParaRPr>
          </a:p>
          <a:p>
            <a:r>
              <a:rPr lang="zh-CN" altLang="en-US" sz="2400" dirty="0" smtClean="0"/>
              <a:t>气压计数据等</a:t>
            </a:r>
            <a:endParaRPr lang="zh-CN" altLang="en-US" sz="2400" dirty="0"/>
          </a:p>
        </p:txBody>
      </p:sp>
      <p:pic>
        <p:nvPicPr>
          <p:cNvPr id="9" name="图片 8" descr="C:\Users\suck_dynasty\Desktop\DATA.png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4824081"/>
            <a:ext cx="4083314" cy="165618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1331640" y="5939988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accent2">
                    <a:lumMod val="75000"/>
                  </a:schemeClr>
                </a:solidFill>
              </a:rPr>
              <a:t>缓冲区到缓冲区</a:t>
            </a:r>
            <a:endParaRPr lang="zh-CN" altLang="en-US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807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-3111" y="589539"/>
                <a:ext cx="4313716" cy="30991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b="1" dirty="0" smtClean="0"/>
                  <a:t>      </a:t>
                </a:r>
                <a:r>
                  <a:rPr lang="zh-CN" altLang="zh-CN" b="1" dirty="0" smtClean="0"/>
                  <a:t>基于加速度的步长估计</a:t>
                </a:r>
                <a:endParaRPr lang="en-US" altLang="zh-CN" b="1" dirty="0" smtClean="0"/>
              </a:p>
              <a:p>
                <a:endParaRPr lang="en-US" altLang="zh-CN" b="1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b="0" i="0" smtClean="0"/>
                        <m:t> </m:t>
                      </m:r>
                      <m:r>
                        <m:rPr>
                          <m:nor/>
                        </m:rPr>
                        <a:rPr lang="en-US" altLang="zh-CN"/>
                        <m:t>Weinberg</m:t>
                      </m:r>
                      <m:r>
                        <a:rPr lang="zh-CN" altLang="en-US" i="1">
                          <a:latin typeface="Cambria Math"/>
                        </a:rPr>
                        <m:t>：</m:t>
                      </m:r>
                      <m:r>
                        <m:rPr>
                          <m:sty m:val="p"/>
                        </m:rPr>
                        <a:rPr lang="en-US" altLang="zh-CN">
                          <a:latin typeface="Cambria Math"/>
                        </a:rPr>
                        <m:t>SL</m:t>
                      </m:r>
                      <m:r>
                        <a:rPr lang="en-US" altLang="zh-CN">
                          <a:latin typeface="Cambria Math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>
                          <a:latin typeface="Cambria Math"/>
                        </a:rPr>
                        <m:t>k</m:t>
                      </m:r>
                      <m:r>
                        <a:rPr lang="en-US" altLang="zh-CN">
                          <a:latin typeface="Cambria Math"/>
                        </a:rPr>
                        <m:t>×</m:t>
                      </m:r>
                      <m:rad>
                        <m:rad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radPr>
                        <m:deg>
                          <m:r>
                            <a:rPr lang="en-US" altLang="zh-CN" i="1">
                              <a:latin typeface="Cambria Math"/>
                            </a:rPr>
                            <m:t>4</m:t>
                          </m:r>
                        </m:deg>
                        <m:e>
                          <m:sSub>
                            <m:sSub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/>
                                </a:rPr>
                                <m:t>𝑚𝑎𝑥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/>
                                </a:rPr>
                                <m:t>𝑚𝑖𝑛</m:t>
                              </m:r>
                            </m:sub>
                          </m:sSub>
                        </m:e>
                      </m:rad>
                    </m:oMath>
                  </m:oMathPara>
                </a14:m>
                <a:endParaRPr lang="en-US" altLang="zh-CN" dirty="0" smtClean="0"/>
              </a:p>
              <a:p>
                <a:endParaRPr lang="en-US" altLang="zh-CN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smtClean="0">
                          <a:solidFill>
                            <a:srgbClr val="FF0000"/>
                          </a:solidFill>
                        </a:rPr>
                        <m:t>S</m:t>
                      </m:r>
                      <m:r>
                        <m:rPr>
                          <m:nor/>
                        </m:rPr>
                        <a:rPr lang="en-US" altLang="zh-CN">
                          <a:solidFill>
                            <a:srgbClr val="FF0000"/>
                          </a:solidFill>
                        </a:rPr>
                        <m:t>carlet</m:t>
                      </m:r>
                      <m:r>
                        <a:rPr lang="zh-CN" altLang="en-US" i="1">
                          <a:latin typeface="Cambria Math"/>
                        </a:rPr>
                        <m:t>：</m:t>
                      </m:r>
                      <m:r>
                        <m:rPr>
                          <m:sty m:val="p"/>
                        </m:rPr>
                        <a:rPr lang="en-US" altLang="zh-CN">
                          <a:latin typeface="Cambria Math"/>
                        </a:rPr>
                        <m:t>SL</m:t>
                      </m:r>
                      <m:r>
                        <a:rPr lang="en-US" altLang="zh-CN">
                          <a:latin typeface="Cambria Math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>
                          <a:latin typeface="Cambria Math"/>
                        </a:rPr>
                        <m:t>k</m:t>
                      </m:r>
                      <m:r>
                        <a:rPr lang="en-US" altLang="zh-CN">
                          <a:latin typeface="Cambria Math"/>
                        </a:rPr>
                        <m:t>×</m:t>
                      </m:r>
                      <m:f>
                        <m:f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fPr>
                            <m:num>
                              <m:nary>
                                <m:naryPr>
                                  <m:chr m:val="∑"/>
                                  <m:limLoc m:val="undOvr"/>
                                  <m:ctrlPr>
                                    <a:rPr lang="zh-CN" altLang="zh-CN" i="1">
                                      <a:latin typeface="Cambria Math"/>
                                    </a:rPr>
                                  </m:ctrlPr>
                                </m:naryPr>
                                <m:sub>
                                  <m:r>
                                    <a:rPr lang="en-US" altLang="zh-CN" i="1">
                                      <a:latin typeface="Cambria Math"/>
                                    </a:rPr>
                                    <m:t>𝑖</m:t>
                                  </m:r>
                                  <m:r>
                                    <a:rPr lang="en-US" altLang="zh-CN" i="1">
                                      <a:latin typeface="Cambria Math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altLang="zh-CN" i="1">
                                      <a:latin typeface="Cambria Math"/>
                                    </a:rPr>
                                    <m:t>𝑁</m:t>
                                  </m:r>
                                </m:sup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zh-CN" altLang="zh-CN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zh-CN" altLang="zh-CN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i="1">
                                              <a:latin typeface="Cambria Math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>
                                              <a:latin typeface="Cambria Math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nary>
                            </m:num>
                            <m:den>
                              <m:r>
                                <a:rPr lang="en-US" altLang="zh-CN" i="1">
                                  <a:latin typeface="Cambria Math"/>
                                </a:rPr>
                                <m:t>𝑁</m:t>
                              </m:r>
                            </m:den>
                          </m:f>
                          <m:r>
                            <a:rPr lang="en-US" altLang="zh-CN" i="1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/>
                                </a:rPr>
                                <m:t>𝑚𝑖𝑛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/>
                                </a:rPr>
                                <m:t>𝑚𝑎𝑥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/>
                                </a:rPr>
                                <m:t>𝑚𝑖𝑛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altLang="zh-CN" dirty="0" smtClean="0"/>
              </a:p>
              <a:p>
                <a:r>
                  <a:rPr lang="en-US" altLang="zh-CN" dirty="0" smtClean="0"/>
                  <a:t>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b="0" i="0" smtClean="0"/>
                        <m:t>        </m:t>
                      </m:r>
                      <m:r>
                        <m:rPr>
                          <m:nor/>
                        </m:rPr>
                        <a:rPr lang="en-US" altLang="zh-CN"/>
                        <m:t>Kim</m:t>
                      </m:r>
                      <m:r>
                        <a:rPr lang="zh-CN" altLang="en-US" i="1">
                          <a:latin typeface="Cambria Math"/>
                        </a:rPr>
                        <m:t>：</m:t>
                      </m:r>
                      <m:r>
                        <m:rPr>
                          <m:sty m:val="p"/>
                        </m:rPr>
                        <a:rPr lang="en-US" altLang="zh-CN">
                          <a:latin typeface="Cambria Math"/>
                        </a:rPr>
                        <m:t>SL</m:t>
                      </m:r>
                      <m:r>
                        <a:rPr lang="en-US" altLang="zh-CN">
                          <a:latin typeface="Cambria Math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>
                          <a:latin typeface="Cambria Math"/>
                        </a:rPr>
                        <m:t>k</m:t>
                      </m:r>
                      <m:r>
                        <a:rPr lang="en-US" altLang="zh-CN">
                          <a:latin typeface="Cambria Math"/>
                        </a:rPr>
                        <m:t>× </m:t>
                      </m:r>
                      <m:rad>
                        <m:radPr>
                          <m:degHide m:val="on"/>
                          <m:ctrlPr>
                            <a:rPr lang="zh-CN" altLang="zh-CN" i="1">
                              <a:latin typeface="Cambria Math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fPr>
                            <m:num>
                              <m:nary>
                                <m:naryPr>
                                  <m:chr m:val="∑"/>
                                  <m:limLoc m:val="undOvr"/>
                                  <m:ctrlPr>
                                    <a:rPr lang="zh-CN" altLang="zh-CN" i="1">
                                      <a:latin typeface="Cambria Math"/>
                                    </a:rPr>
                                  </m:ctrlPr>
                                </m:naryPr>
                                <m:sub>
                                  <m:r>
                                    <a:rPr lang="en-US" altLang="zh-CN" i="1">
                                      <a:latin typeface="Cambria Math"/>
                                    </a:rPr>
                                    <m:t>𝑖</m:t>
                                  </m:r>
                                  <m:r>
                                    <a:rPr lang="en-US" altLang="zh-CN" i="1">
                                      <a:latin typeface="Cambria Math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altLang="zh-CN" i="1">
                                      <a:latin typeface="Cambria Math"/>
                                    </a:rPr>
                                    <m:t>𝑁</m:t>
                                  </m:r>
                                </m:sup>
                                <m:e>
                                  <m:r>
                                    <a:rPr lang="en-US" altLang="zh-CN" i="1">
                                      <a:latin typeface="Cambria Math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zh-CN" altLang="zh-CN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CN" i="1">
                                      <a:latin typeface="Cambria Math"/>
                                    </a:rPr>
                                    <m:t>|</m:t>
                                  </m:r>
                                </m:e>
                              </m:nary>
                            </m:num>
                            <m:den>
                              <m:r>
                                <a:rPr lang="en-US" altLang="zh-CN" i="1">
                                  <a:latin typeface="Cambria Math"/>
                                </a:rPr>
                                <m:t>𝑁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111" y="589539"/>
                <a:ext cx="4313716" cy="3099182"/>
              </a:xfrm>
              <a:prstGeom prst="rect">
                <a:avLst/>
              </a:prstGeom>
              <a:blipFill rotWithShape="1">
                <a:blip r:embed="rId2"/>
                <a:stretch>
                  <a:fillRect t="-15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矩形 1"/>
          <p:cNvSpPr/>
          <p:nvPr/>
        </p:nvSpPr>
        <p:spPr>
          <a:xfrm>
            <a:off x="478340" y="1216414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478340" y="1720470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4773240" y="2162630"/>
                <a:ext cx="2312684" cy="9926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zh-CN" altLang="zh-CN" b="1" dirty="0" smtClean="0"/>
                        <m:t>依据单摆估计步长</m:t>
                      </m:r>
                    </m:oMath>
                  </m:oMathPara>
                </a14:m>
                <a:endParaRPr lang="en-US" altLang="zh-CN" b="1" dirty="0" smtClean="0"/>
              </a:p>
              <a:p>
                <a:endParaRPr lang="en-US" altLang="zh-CN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mtClean="0">
                          <a:latin typeface="Cambria Math"/>
                        </a:rPr>
                        <m:t>SL</m:t>
                      </m:r>
                      <m:r>
                        <a:rPr lang="en-US" altLang="zh-CN" smtClean="0">
                          <a:latin typeface="Cambria Math"/>
                        </a:rPr>
                        <m:t>=2.5</m:t>
                      </m:r>
                      <m:rad>
                        <m:radPr>
                          <m:degHide m:val="on"/>
                          <m:ctrlPr>
                            <a:rPr lang="zh-CN" altLang="zh-CN" i="1">
                              <a:latin typeface="Cambria Math"/>
                            </a:rPr>
                          </m:ctrlPr>
                        </m:radPr>
                        <m:deg/>
                        <m:e>
                          <m:r>
                            <a:rPr lang="en-US" altLang="zh-CN" i="1">
                              <a:latin typeface="Cambria Math"/>
                            </a:rPr>
                            <m:t>2</m:t>
                          </m:r>
                          <m:r>
                            <a:rPr lang="en-US" altLang="zh-CN" i="1">
                              <a:latin typeface="Cambria Math"/>
                            </a:rPr>
                            <m:t>𝐻𝐿</m:t>
                          </m:r>
                          <m:r>
                            <a:rPr lang="en-US" altLang="zh-CN" i="1">
                              <a:latin typeface="Cambria Math"/>
                            </a:rPr>
                            <m:t>−</m:t>
                          </m:r>
                          <m:sSup>
                            <m:sSup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/>
                                </a:rPr>
                                <m:t>𝐻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3240" y="2162630"/>
                <a:ext cx="2312684" cy="992644"/>
              </a:xfrm>
              <a:prstGeom prst="rect">
                <a:avLst/>
              </a:prstGeom>
              <a:blipFill rotWithShape="1">
                <a:blip r:embed="rId3"/>
                <a:stretch>
                  <a:fillRect l="-7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4767741" y="585055"/>
                <a:ext cx="4217501" cy="153971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b="1" dirty="0">
                    <a:latin typeface="Cambria Math"/>
                  </a:rPr>
                  <a:t>依据</a:t>
                </a:r>
                <a:r>
                  <a:rPr lang="zh-CN" altLang="en-US" b="1" dirty="0" smtClean="0">
                    <a:latin typeface="Cambria Math"/>
                  </a:rPr>
                  <a:t>身高估计步长</a:t>
                </a:r>
                <a:endParaRPr lang="en-US" altLang="zh-CN" b="1" dirty="0" smtClean="0">
                  <a:latin typeface="Cambria Math"/>
                </a:endParaRPr>
              </a:p>
              <a:p>
                <a:endParaRPr lang="en-US" altLang="zh-CN" b="1" dirty="0" smtClean="0">
                  <a:latin typeface="Cambria Math"/>
                </a:endParaRPr>
              </a:p>
              <a:p>
                <a:r>
                  <a:rPr lang="en-US" altLang="zh-CN" dirty="0" smtClean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>
                        <a:latin typeface="Cambria Math"/>
                      </a:rPr>
                      <m:t>SL</m:t>
                    </m:r>
                    <m:r>
                      <a:rPr lang="en-US" altLang="zh-CN">
                        <a:latin typeface="Cambria Math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>
                        <a:latin typeface="Cambria Math"/>
                      </a:rPr>
                      <m:t>H</m:t>
                    </m:r>
                    <m:r>
                      <a:rPr lang="en-US" altLang="zh-CN">
                        <a:latin typeface="Cambria Math"/>
                      </a:rPr>
                      <m:t>×</m:t>
                    </m:r>
                    <m:r>
                      <m:rPr>
                        <m:sty m:val="p"/>
                      </m:rPr>
                      <a:rPr lang="en-US" altLang="zh-CN">
                        <a:latin typeface="Cambria Math"/>
                      </a:rPr>
                      <m:t>S</m:t>
                    </m:r>
                  </m:oMath>
                </a14:m>
                <a:endParaRPr lang="en-US" altLang="zh-CN" b="0" i="1" dirty="0" smtClean="0"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/>
                        <m:t>SL</m:t>
                      </m:r>
                      <m:r>
                        <m:rPr>
                          <m:nor/>
                        </m:rPr>
                        <a:rPr lang="en-US" altLang="zh-CN"/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zh-CN" i="1">
                              <a:latin typeface="Cambria Math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altLang="zh-CN"/>
                            <m:t>0.7+</m:t>
                          </m:r>
                          <m:r>
                            <m:rPr>
                              <m:nor/>
                            </m:rPr>
                            <a:rPr lang="en-US" altLang="zh-CN"/>
                            <m:t>a</m:t>
                          </m:r>
                          <m:d>
                            <m:d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n-US" altLang="zh-CN"/>
                                <m:t>H</m:t>
                              </m:r>
                              <m:r>
                                <m:rPr>
                                  <m:nor/>
                                </m:rPr>
                                <a:rPr lang="en-US" altLang="zh-CN" i="1"/>
                                <m:t>−</m:t>
                              </m:r>
                              <m:r>
                                <m:rPr>
                                  <m:nor/>
                                </m:rPr>
                                <a:rPr lang="en-US" altLang="zh-CN"/>
                                <m:t>1.75</m:t>
                              </m:r>
                            </m:e>
                          </m:d>
                          <m:r>
                            <m:rPr>
                              <m:nor/>
                            </m:rPr>
                            <a:rPr lang="en-US" altLang="zh-CN"/>
                            <m:t>+</m:t>
                          </m:r>
                          <m:r>
                            <m:rPr>
                              <m:nor/>
                            </m:rPr>
                            <a:rPr lang="en-US" altLang="zh-CN"/>
                            <m:t>b</m:t>
                          </m:r>
                          <m:r>
                            <m:rPr>
                              <m:nor/>
                            </m:rPr>
                            <a:rPr lang="en-US" altLang="zh-CN"/>
                            <m:t>×</m:t>
                          </m:r>
                          <m:f>
                            <m:f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fPr>
                            <m:num>
                              <m:d>
                                <m:dPr>
                                  <m:ctrlPr>
                                    <a:rPr lang="zh-CN" altLang="zh-CN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altLang="zh-CN"/>
                                    <m:t>SF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altLang="zh-CN" i="1"/>
                                    <m:t>−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altLang="zh-CN"/>
                                    <m:t>1.79</m:t>
                                  </m:r>
                                </m:e>
                              </m:d>
                              <m:r>
                                <m:rPr>
                                  <m:nor/>
                                </m:rPr>
                                <a:rPr lang="en-US" altLang="zh-CN"/>
                                <m:t>H</m:t>
                              </m:r>
                            </m:num>
                            <m:den>
                              <m:r>
                                <m:rPr>
                                  <m:nor/>
                                </m:rPr>
                                <a:rPr lang="en-US" altLang="zh-CN"/>
                                <m:t>1.75</m:t>
                              </m:r>
                            </m:den>
                          </m:f>
                        </m:e>
                      </m:d>
                      <m:r>
                        <m:rPr>
                          <m:nor/>
                        </m:rPr>
                        <a:rPr lang="en-US" altLang="zh-CN"/>
                        <m:t>×</m:t>
                      </m:r>
                      <m:r>
                        <m:rPr>
                          <m:nor/>
                        </m:rPr>
                        <a:rPr lang="en-US" altLang="zh-CN"/>
                        <m:t>c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7741" y="585055"/>
                <a:ext cx="4217501" cy="1539717"/>
              </a:xfrm>
              <a:prstGeom prst="rect">
                <a:avLst/>
              </a:prstGeom>
              <a:blipFill rotWithShape="1">
                <a:blip r:embed="rId4"/>
                <a:stretch>
                  <a:fillRect l="-1156" t="-27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4310605" y="3284984"/>
                <a:ext cx="4390638" cy="31684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b="1" dirty="0" smtClean="0">
                    <a:solidFill>
                      <a:srgbClr val="FF0000"/>
                    </a:solidFill>
                  </a:rPr>
                  <a:t>          一般公式</a:t>
                </a:r>
                <a:endParaRPr lang="en-US" altLang="zh-CN" b="1" dirty="0" smtClean="0">
                  <a:solidFill>
                    <a:srgbClr val="FF0000"/>
                  </a:solidFill>
                </a:endParaRPr>
              </a:p>
              <a:p>
                <a:endParaRPr lang="en-US" altLang="zh-CN" b="1" dirty="0" smtClean="0">
                  <a:solidFill>
                    <a:srgbClr val="FF000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>
                          <a:latin typeface="Cambria Math"/>
                        </a:rPr>
                        <m:t>SL</m:t>
                      </m:r>
                      <m:r>
                        <a:rPr lang="en-US" altLang="zh-CN">
                          <a:latin typeface="Cambria Math"/>
                        </a:rPr>
                        <m:t>= </m:t>
                      </m:r>
                      <m:r>
                        <m:rPr>
                          <m:sty m:val="p"/>
                        </m:rPr>
                        <a:rPr lang="en-US" altLang="zh-CN">
                          <a:latin typeface="Cambria Math"/>
                        </a:rPr>
                        <m:t>α</m:t>
                      </m:r>
                      <m:r>
                        <a:rPr lang="en-US" altLang="zh-CN">
                          <a:latin typeface="Cambria Math"/>
                        </a:rPr>
                        <m:t>×</m:t>
                      </m:r>
                      <m:r>
                        <m:rPr>
                          <m:sty m:val="p"/>
                        </m:rPr>
                        <a:rPr lang="en-US" altLang="zh-CN">
                          <a:latin typeface="Cambria Math"/>
                        </a:rPr>
                        <m:t>fre</m:t>
                      </m:r>
                      <m:r>
                        <a:rPr lang="en-US" altLang="zh-CN">
                          <a:latin typeface="Cambria Math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altLang="zh-CN">
                          <a:latin typeface="Cambria Math"/>
                        </a:rPr>
                        <m:t>β</m:t>
                      </m:r>
                      <m:r>
                        <a:rPr lang="en-US" altLang="zh-CN">
                          <a:latin typeface="Cambria Math"/>
                        </a:rPr>
                        <m:t>×</m:t>
                      </m:r>
                      <m:r>
                        <m:rPr>
                          <m:sty m:val="p"/>
                        </m:rPr>
                        <a:rPr lang="en-US" altLang="zh-CN">
                          <a:latin typeface="Cambria Math"/>
                        </a:rPr>
                        <m:t>var</m:t>
                      </m:r>
                      <m:r>
                        <a:rPr lang="en-US" altLang="zh-CN">
                          <a:latin typeface="Cambria Math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altLang="zh-CN">
                          <a:latin typeface="Cambria Math"/>
                        </a:rPr>
                        <m:t>γ</m:t>
                      </m:r>
                    </m:oMath>
                  </m:oMathPara>
                </a14:m>
                <a:endParaRPr lang="en-US" altLang="zh-CN" dirty="0" smtClean="0"/>
              </a:p>
              <a:p>
                <a:endParaRPr lang="en-US" altLang="zh-CN" dirty="0" smtClean="0"/>
              </a:p>
              <a:p>
                <a:r>
                  <a:rPr lang="en-US" altLang="zh-CN" dirty="0" smtClean="0"/>
                  <a:t>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/>
                          </a:rPr>
                          <m:t>fre</m:t>
                        </m:r>
                      </m:e>
                      <m:sub>
                        <m:r>
                          <a:rPr lang="en-US" altLang="zh-CN" i="1">
                            <a:latin typeface="Cambria Math"/>
                          </a:rPr>
                          <m:t>𝑘</m:t>
                        </m:r>
                      </m:sub>
                    </m:sSub>
                    <m:r>
                      <a:rPr lang="en-US" altLang="zh-CN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zh-CN" altLang="zh-CN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altLang="zh-CN">
                            <a:latin typeface="Cambria Math"/>
                          </a:rPr>
                          <m:t>(</m:t>
                        </m:r>
                        <m:sSub>
                          <m:sSubPr>
                            <m:ctrlPr>
                              <a:rPr lang="zh-CN" altLang="zh-CN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  <m:r>
                          <a:rPr lang="en-US" altLang="zh-CN" i="1">
                            <a:latin typeface="Cambria Math"/>
                          </a:rPr>
                          <m:t>−</m:t>
                        </m:r>
                        <m:sSub>
                          <m:sSubPr>
                            <m:ctrlPr>
                              <a:rPr lang="zh-CN" altLang="zh-CN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/>
                              </a:rPr>
                              <m:t>𝑘</m:t>
                            </m:r>
                            <m:r>
                              <a:rPr lang="en-US" altLang="zh-CN" i="1">
                                <a:latin typeface="Cambria Math"/>
                              </a:rPr>
                              <m:t>−1</m:t>
                            </m:r>
                          </m:sub>
                        </m:sSub>
                        <m:r>
                          <a:rPr lang="en-US" altLang="zh-CN">
                            <a:latin typeface="Cambria Math"/>
                          </a:rPr>
                          <m:t>)</m:t>
                        </m:r>
                      </m:den>
                    </m:f>
                  </m:oMath>
                </a14:m>
                <a:endParaRPr lang="en-US" altLang="zh-CN" dirty="0" smtClean="0"/>
              </a:p>
              <a:p>
                <a:endParaRPr lang="en-US" altLang="zh-CN" dirty="0" smtClean="0"/>
              </a:p>
              <a:p>
                <a:r>
                  <a:rPr lang="en-US" altLang="zh-CN" dirty="0"/>
                  <a:t> </a:t>
                </a:r>
                <a:r>
                  <a:rPr lang="en-US" altLang="zh-CN" dirty="0" smtClean="0"/>
                  <a:t>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/>
                          </a:rPr>
                          <m:t>𝑣𝑎𝑟</m:t>
                        </m:r>
                      </m:e>
                      <m:sub>
                        <m:r>
                          <a:rPr lang="en-US" altLang="zh-CN" i="1">
                            <a:latin typeface="Cambria Math"/>
                          </a:rPr>
                          <m:t>𝑘</m:t>
                        </m:r>
                      </m:sub>
                    </m:sSub>
                    <m:r>
                      <a:rPr lang="en-US" altLang="zh-CN" i="1">
                        <a:latin typeface="Cambria Math"/>
                      </a:rPr>
                      <m:t>= </m:t>
                    </m:r>
                    <m:nary>
                      <m:naryPr>
                        <m:chr m:val="∑"/>
                        <m:limLoc m:val="undOvr"/>
                        <m:ctrlPr>
                          <a:rPr lang="zh-CN" altLang="zh-CN" i="1">
                            <a:latin typeface="Cambria Math"/>
                          </a:rPr>
                        </m:ctrlPr>
                      </m:naryPr>
                      <m:sub>
                        <m:r>
                          <a:rPr lang="en-US" altLang="zh-CN" i="1">
                            <a:latin typeface="Cambria Math"/>
                          </a:rPr>
                          <m:t>𝑡</m:t>
                        </m:r>
                        <m:r>
                          <a:rPr lang="en-US" altLang="zh-CN" i="1">
                            <a:latin typeface="Cambria Math"/>
                          </a:rPr>
                          <m:t>=</m:t>
                        </m:r>
                        <m:sSub>
                          <m:sSubPr>
                            <m:ctrlPr>
                              <a:rPr lang="zh-CN" altLang="zh-CN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/>
                              </a:rPr>
                              <m:t>𝑘</m:t>
                            </m:r>
                            <m:r>
                              <a:rPr lang="en-US" altLang="zh-CN" i="1">
                                <a:latin typeface="Cambria Math"/>
                              </a:rPr>
                              <m:t>−1</m:t>
                            </m:r>
                          </m:sub>
                        </m:sSub>
                      </m:sub>
                      <m:sup>
                        <m:sSub>
                          <m:sSubPr>
                            <m:ctrlPr>
                              <a:rPr lang="zh-CN" altLang="zh-CN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sup>
                      <m:e>
                        <m:f>
                          <m:fPr>
                            <m:ctrlPr>
                              <a:rPr lang="zh-CN" altLang="zh-CN" i="1">
                                <a:latin typeface="Cambria Math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zh-CN" altLang="zh-CN" i="1">
                                    <a:latin typeface="Cambria Math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>
                                    <a:latin typeface="Cambria Math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zh-CN" altLang="zh-CN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𝑘</m:t>
                                    </m:r>
                                  </m:sub>
                                </m:sSub>
                                <m:r>
                                  <a:rPr lang="en-US" altLang="zh-CN" i="1">
                                    <a:latin typeface="Cambria Math"/>
                                  </a:rPr>
                                  <m:t>−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zh-CN" altLang="zh-CN" i="1">
                                        <a:latin typeface="Cambria Math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zh-CN" altLang="zh-CN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>
                                            <a:latin typeface="Cambria Math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altLang="zh-CN" i="1">
                                            <a:latin typeface="Cambria Math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e>
                                </m:acc>
                                <m:r>
                                  <a:rPr lang="en-US" altLang="zh-CN" i="1">
                                    <a:latin typeface="Cambria Math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altLang="zh-CN" i="1">
                                    <a:latin typeface="Cambria Math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altLang="zh-CN" i="1">
                                <a:latin typeface="Cambria Math"/>
                              </a:rPr>
                              <m:t>𝑛</m:t>
                            </m:r>
                          </m:den>
                        </m:f>
                      </m:e>
                    </m:nary>
                  </m:oMath>
                </a14:m>
                <a:endParaRPr lang="zh-CN" altLang="en-US" dirty="0"/>
              </a:p>
              <a:p>
                <a:endParaRPr lang="en-US" altLang="zh-CN" dirty="0" smtClean="0"/>
              </a:p>
              <a:p>
                <a:endParaRPr lang="zh-CN" altLang="en-US" dirty="0"/>
              </a:p>
              <a:p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0605" y="3284984"/>
                <a:ext cx="4390638" cy="3168496"/>
              </a:xfrm>
              <a:prstGeom prst="rect">
                <a:avLst/>
              </a:prstGeom>
              <a:blipFill rotWithShape="1">
                <a:blip r:embed="rId5"/>
                <a:stretch>
                  <a:fillRect t="-15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/>
          <p:cNvSpPr txBox="1"/>
          <p:nvPr/>
        </p:nvSpPr>
        <p:spPr>
          <a:xfrm>
            <a:off x="2988291" y="32957"/>
            <a:ext cx="28078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步长</a:t>
            </a:r>
            <a:r>
              <a:rPr lang="zh-CN" altLang="en-US" dirty="0" smtClean="0"/>
              <a:t>估计（针对单步长）</a:t>
            </a:r>
            <a:endParaRPr lang="zh-CN" altLang="en-US" dirty="0"/>
          </a:p>
        </p:txBody>
      </p:sp>
      <p:sp>
        <p:nvSpPr>
          <p:cNvPr id="16" name="左大括号 15"/>
          <p:cNvSpPr/>
          <p:nvPr/>
        </p:nvSpPr>
        <p:spPr>
          <a:xfrm>
            <a:off x="4860032" y="3922944"/>
            <a:ext cx="216024" cy="1580094"/>
          </a:xfrm>
          <a:prstGeom prst="leftBrace">
            <a:avLst>
              <a:gd name="adj1" fmla="val 86954"/>
              <a:gd name="adj2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pic>
        <p:nvPicPr>
          <p:cNvPr id="2052" name="Picture 4" descr="C:\Users\suck_dynasty\Desktop\Walk2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861" y="4318869"/>
            <a:ext cx="3056067" cy="1630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Users\suck_dynasty\Desktop\图片1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85" y="3910458"/>
            <a:ext cx="2100262" cy="2435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5907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3851920" y="32957"/>
            <a:ext cx="230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基础方向判定方法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755576" y="3393383"/>
                <a:ext cx="7992888" cy="22678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dirty="0" smtClean="0"/>
                  <a:t>电子罗盘            </a:t>
                </a:r>
                <a:r>
                  <a:rPr lang="en-US" altLang="zh-CN" sz="2400" dirty="0" smtClean="0"/>
                  <a:t>IMU</a:t>
                </a:r>
                <a:r>
                  <a:rPr lang="zh-CN" altLang="en-US" sz="2400" dirty="0"/>
                  <a:t> </a:t>
                </a:r>
                <a:r>
                  <a:rPr lang="zh-CN" altLang="en-US" sz="2400" dirty="0" smtClean="0"/>
                  <a:t>          </a:t>
                </a:r>
                <a:r>
                  <a:rPr lang="en-US" altLang="zh-CN" sz="2400" dirty="0" smtClean="0">
                    <a:solidFill>
                      <a:srgbClr val="FF0000"/>
                    </a:solidFill>
                  </a:rPr>
                  <a:t>ARHS</a:t>
                </a:r>
                <a:r>
                  <a:rPr lang="en-US" altLang="zh-CN" sz="2400" dirty="0" smtClean="0"/>
                  <a:t>           AHRS+IMU</a:t>
                </a:r>
              </a:p>
              <a:p>
                <a:endParaRPr lang="en-US" altLang="zh-CN" sz="240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sz="2400" i="1">
                              <a:latin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400">
                              <a:latin typeface="Cambria Math"/>
                            </a:rPr>
                            <m:t>ED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400">
                              <a:latin typeface="Cambria Math"/>
                            </a:rPr>
                            <m:t>yaw</m:t>
                          </m:r>
                        </m:sub>
                      </m:sSub>
                      <m:r>
                        <a:rPr lang="en-US" altLang="zh-CN" sz="2400">
                          <a:latin typeface="Cambria Math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zh-CN" altLang="zh-CN" sz="2400" i="1">
                              <a:latin typeface="Cambria Math"/>
                            </a:rPr>
                          </m:ctrlPr>
                        </m:radPr>
                        <m:deg/>
                        <m:e>
                          <m:nary>
                            <m:naryPr>
                              <m:chr m:val="∑"/>
                              <m:limLoc m:val="undOvr"/>
                              <m:ctrlPr>
                                <a:rPr lang="zh-CN" altLang="zh-CN" sz="2400" i="1"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a:rPr lang="en-US" altLang="zh-CN" sz="2400" i="1">
                                  <a:latin typeface="Cambria Math"/>
                                </a:rPr>
                                <m:t>𝑘</m:t>
                              </m:r>
                              <m:r>
                                <a:rPr lang="en-US" altLang="zh-CN" sz="2400" i="1">
                                  <a:latin typeface="Cambria Math"/>
                                </a:rPr>
                                <m:t>=</m:t>
                              </m:r>
                              <m:r>
                                <a:rPr lang="en-US" altLang="zh-CN" sz="2400" i="1">
                                  <a:latin typeface="Cambria Math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en-US" altLang="zh-CN" sz="2400" i="1">
                                  <a:latin typeface="Cambria Math"/>
                                </a:rPr>
                                <m:t>𝑛</m:t>
                              </m:r>
                              <m:r>
                                <a:rPr lang="en-US" altLang="zh-CN" sz="2400" i="1">
                                  <a:latin typeface="Cambria Math"/>
                                </a:rPr>
                                <m:t>+</m:t>
                              </m:r>
                              <m:r>
                                <a:rPr lang="en-US" altLang="zh-CN" sz="2400" i="1">
                                  <a:latin typeface="Cambria Math"/>
                                </a:rPr>
                                <m:t>𝑁</m:t>
                              </m:r>
                              <m:r>
                                <a:rPr lang="en-US" altLang="zh-CN" sz="2400" i="1">
                                  <a:latin typeface="Cambria Math"/>
                                </a:rPr>
                                <m:t>−1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zh-CN" altLang="zh-CN" sz="2400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zh-CN" altLang="zh-CN" sz="2400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d>
                                        <m:dPr>
                                          <m:ctrlPr>
                                            <a:rPr lang="zh-CN" altLang="zh-CN" sz="2400" i="1">
                                              <a:latin typeface="Cambria Math"/>
                                            </a:rPr>
                                          </m:ctrlPr>
                                        </m:dPr>
                                        <m:e>
                                          <m:sSubSup>
                                            <m:sSubSupPr>
                                              <m:ctrlPr>
                                                <a:rPr lang="zh-CN" altLang="zh-CN" sz="2400" i="1">
                                                  <a:latin typeface="Cambria Math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altLang="zh-CN" sz="2400" i="1">
                                                  <a:latin typeface="Cambria Math"/>
                                                </a:rPr>
                                                <m:t>𝛹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2400" i="1">
                                                  <a:latin typeface="Cambria Math"/>
                                                </a:rPr>
                                                <m:t>𝑘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altLang="zh-CN" sz="2400" i="1">
                                                  <a:latin typeface="Cambria Math"/>
                                                </a:rPr>
                                                <m:t>9</m:t>
                                              </m:r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altLang="zh-CN" sz="2400">
                                                  <a:latin typeface="Cambria Math"/>
                                                </a:rPr>
                                                <m:t>DOF</m:t>
                                              </m:r>
                                            </m:sup>
                                          </m:sSubSup>
                                          <m:r>
                                            <a:rPr lang="en-US" altLang="zh-CN" sz="2400" i="1">
                                              <a:latin typeface="Cambria Math"/>
                                            </a:rPr>
                                            <m:t>−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zh-CN" altLang="zh-CN" sz="2400" i="1">
                                                  <a:latin typeface="Cambria Math"/>
                                                </a:rPr>
                                              </m:ctrlPr>
                                            </m:sSupPr>
                                            <m:e>
                                              <m:bar>
                                                <m:barPr>
                                                  <m:pos m:val="top"/>
                                                  <m:ctrlPr>
                                                    <a:rPr lang="zh-CN" altLang="zh-CN" sz="2400" i="1">
                                                      <a:latin typeface="Cambria Math"/>
                                                    </a:rPr>
                                                  </m:ctrlPr>
                                                </m:barPr>
                                                <m:e>
                                                  <m:r>
                                                    <a:rPr lang="en-US" altLang="zh-CN" sz="2400" i="1">
                                                      <a:latin typeface="Cambria Math"/>
                                                    </a:rPr>
                                                    <m:t>𝛹</m:t>
                                                  </m:r>
                                                </m:e>
                                              </m:bar>
                                            </m:e>
                                            <m:sup>
                                              <m:r>
                                                <a:rPr lang="en-US" altLang="zh-CN" sz="2400" i="1">
                                                  <a:latin typeface="Cambria Math"/>
                                                </a:rPr>
                                                <m:t>9</m:t>
                                              </m:r>
                                              <m:r>
                                                <a:rPr lang="en-US" altLang="zh-CN" sz="2400" i="1">
                                                  <a:latin typeface="Cambria Math"/>
                                                </a:rPr>
                                                <m:t>𝐷𝑂𝐹</m:t>
                                              </m:r>
                                            </m:sup>
                                          </m:sSup>
                                        </m:e>
                                      </m:d>
                                      <m:r>
                                        <a:rPr lang="en-US" altLang="zh-CN" sz="2400" i="1">
                                          <a:latin typeface="Cambria Math"/>
                                        </a:rPr>
                                        <m:t>−(</m:t>
                                      </m:r>
                                      <m:sSubSup>
                                        <m:sSubSupPr>
                                          <m:ctrlPr>
                                            <a:rPr lang="zh-CN" altLang="zh-CN" sz="2400" i="1">
                                              <a:latin typeface="Cambria Math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CN" sz="2400" i="1">
                                              <a:latin typeface="Cambria Math"/>
                                            </a:rPr>
                                            <m:t>𝛹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i="1">
                                              <a:latin typeface="Cambria Math"/>
                                            </a:rPr>
                                            <m:t>𝑘</m:t>
                                          </m:r>
                                        </m:sub>
                                        <m:sup>
                                          <m:r>
                                            <a:rPr lang="en-US" altLang="zh-CN" sz="2400" i="1">
                                              <a:latin typeface="Cambria Math"/>
                                            </a:rPr>
                                            <m:t>6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zh-CN" sz="2400">
                                              <a:latin typeface="Cambria Math"/>
                                            </a:rPr>
                                            <m:t>DOF</m:t>
                                          </m:r>
                                        </m:sup>
                                      </m:sSubSup>
                                      <m:r>
                                        <a:rPr lang="en-US" altLang="zh-CN" sz="2400" i="1">
                                          <a:latin typeface="Cambria Math"/>
                                        </a:rPr>
                                        <m:t>−</m:t>
                                      </m:r>
                                      <m:sSup>
                                        <m:sSupPr>
                                          <m:ctrlPr>
                                            <a:rPr lang="zh-CN" altLang="zh-CN" sz="2400" i="1">
                                              <a:latin typeface="Cambria Math"/>
                                            </a:rPr>
                                          </m:ctrlPr>
                                        </m:sSupPr>
                                        <m:e>
                                          <m:bar>
                                            <m:barPr>
                                              <m:pos m:val="top"/>
                                              <m:ctrlPr>
                                                <a:rPr lang="zh-CN" altLang="zh-CN" sz="2400" i="1">
                                                  <a:latin typeface="Cambria Math"/>
                                                </a:rPr>
                                              </m:ctrlPr>
                                            </m:barPr>
                                            <m:e>
                                              <m:r>
                                                <a:rPr lang="en-US" altLang="zh-CN" sz="2400" i="1">
                                                  <a:latin typeface="Cambria Math"/>
                                                </a:rPr>
                                                <m:t>𝛹</m:t>
                                              </m:r>
                                            </m:e>
                                          </m:bar>
                                        </m:e>
                                        <m:sup>
                                          <m:r>
                                            <a:rPr lang="en-US" altLang="zh-CN" sz="2400" i="1">
                                              <a:latin typeface="Cambria Math"/>
                                            </a:rPr>
                                            <m:t>6</m:t>
                                          </m:r>
                                          <m:r>
                                            <a:rPr lang="en-US" altLang="zh-CN" sz="2400" i="1">
                                              <a:latin typeface="Cambria Math"/>
                                            </a:rPr>
                                            <m:t>𝐷𝑂𝐹</m:t>
                                          </m:r>
                                        </m:sup>
                                      </m:sSup>
                                      <m:r>
                                        <a:rPr lang="en-US" altLang="zh-CN" sz="2400" i="1">
                                          <a:latin typeface="Cambria Math"/>
                                        </a:rPr>
                                        <m:t>)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rad>
                    </m:oMath>
                  </m:oMathPara>
                </a14:m>
                <a:endParaRPr lang="en-US" altLang="zh-CN" sz="2400" dirty="0" smtClean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576" y="3393383"/>
                <a:ext cx="7992888" cy="2267865"/>
              </a:xfrm>
              <a:prstGeom prst="rect">
                <a:avLst/>
              </a:prstGeom>
              <a:blipFill rotWithShape="1">
                <a:blip r:embed="rId2"/>
                <a:stretch>
                  <a:fillRect l="-1220" t="-32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下箭头 4"/>
          <p:cNvSpPr/>
          <p:nvPr/>
        </p:nvSpPr>
        <p:spPr>
          <a:xfrm rot="16200000">
            <a:off x="2375640" y="3392500"/>
            <a:ext cx="216023" cy="5770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下箭头 5"/>
          <p:cNvSpPr/>
          <p:nvPr/>
        </p:nvSpPr>
        <p:spPr>
          <a:xfrm rot="16200000">
            <a:off x="3672397" y="3392500"/>
            <a:ext cx="216023" cy="5770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下箭头 6"/>
          <p:cNvSpPr/>
          <p:nvPr/>
        </p:nvSpPr>
        <p:spPr>
          <a:xfrm rot="16200000">
            <a:off x="5112557" y="3392501"/>
            <a:ext cx="216023" cy="5770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6" name="Picture 2" descr="C:\Users\suck_dynasty\Desktop\图片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6661" y="661248"/>
            <a:ext cx="6627813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01555" y="741685"/>
            <a:ext cx="115212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</a:rPr>
              <a:t>偏航</a:t>
            </a:r>
            <a:r>
              <a:rPr lang="zh-CN" altLang="en-US" sz="2400" dirty="0" smtClean="0">
                <a:solidFill>
                  <a:srgbClr val="FF0000"/>
                </a:solidFill>
              </a:rPr>
              <a:t>角</a:t>
            </a:r>
            <a:r>
              <a:rPr lang="en-US" altLang="zh-CN" sz="2400" dirty="0" smtClean="0">
                <a:solidFill>
                  <a:srgbClr val="FF0000"/>
                </a:solidFill>
              </a:rPr>
              <a:t>Yaw</a:t>
            </a:r>
          </a:p>
          <a:p>
            <a:r>
              <a:rPr lang="zh-CN" altLang="en-US" sz="2400" dirty="0"/>
              <a:t>俯仰</a:t>
            </a:r>
            <a:r>
              <a:rPr lang="zh-CN" altLang="en-US" sz="2400" dirty="0" smtClean="0"/>
              <a:t>角</a:t>
            </a:r>
            <a:r>
              <a:rPr lang="en-US" altLang="zh-CN" sz="2400" dirty="0" smtClean="0"/>
              <a:t>Pitch</a:t>
            </a:r>
          </a:p>
          <a:p>
            <a:r>
              <a:rPr lang="zh-CN" altLang="en-US" sz="2400" dirty="0"/>
              <a:t>翻滚</a:t>
            </a:r>
            <a:r>
              <a:rPr lang="zh-CN" altLang="en-US" sz="2400" dirty="0" smtClean="0"/>
              <a:t>角</a:t>
            </a:r>
            <a:r>
              <a:rPr lang="en-US" altLang="zh-CN" sz="2400" dirty="0" smtClean="0"/>
              <a:t>Roll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066565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3851920" y="32957"/>
            <a:ext cx="230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方向</a:t>
            </a:r>
            <a:r>
              <a:rPr lang="zh-CN" altLang="en-US" dirty="0" smtClean="0"/>
              <a:t>判定修正</a:t>
            </a:r>
            <a:endParaRPr lang="zh-CN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318892" y="3429000"/>
            <a:ext cx="367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/>
              <a:t>B </a:t>
            </a:r>
            <a:r>
              <a:rPr lang="zh-CN" altLang="en-US" b="1" dirty="0" smtClean="0"/>
              <a:t>旋转矩阵</a:t>
            </a:r>
            <a:r>
              <a:rPr lang="en-US" altLang="zh-CN" b="1" dirty="0" smtClean="0"/>
              <a:t>+</a:t>
            </a:r>
            <a:r>
              <a:rPr lang="zh-CN" altLang="en-US" b="1" dirty="0" smtClean="0"/>
              <a:t>方向计算</a:t>
            </a:r>
            <a:endParaRPr lang="zh-CN" alt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矩形 21"/>
              <p:cNvSpPr/>
              <p:nvPr/>
            </p:nvSpPr>
            <p:spPr>
              <a:xfrm>
                <a:off x="323528" y="3798332"/>
                <a:ext cx="1675330" cy="6263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>
                          <a:latin typeface="Cambria Math"/>
                        </a:rPr>
                        <m:t>γ</m:t>
                      </m:r>
                      <m:r>
                        <a:rPr lang="en-US" altLang="zh-CN">
                          <a:latin typeface="Cambria Math"/>
                        </a:rPr>
                        <m:t>= </m:t>
                      </m:r>
                      <m:sSup>
                        <m:sSup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/>
                            </a:rPr>
                            <m:t>𝑠𝑖𝑛</m:t>
                          </m:r>
                        </m:e>
                        <m:sup>
                          <m:r>
                            <a:rPr lang="en-US" altLang="zh-CN" i="1">
                              <a:latin typeface="Cambria Math"/>
                            </a:rPr>
                            <m:t>−1</m:t>
                          </m:r>
                        </m:sup>
                      </m:sSup>
                      <m:r>
                        <a:rPr lang="en-US" altLang="zh-CN" i="1">
                          <a:latin typeface="Cambria Math"/>
                        </a:rPr>
                        <m:t>(</m:t>
                      </m:r>
                      <m:f>
                        <m:f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/>
                                </a:rPr>
                                <m:t>𝑦</m:t>
                              </m:r>
                            </m:sub>
                          </m:sSub>
                        </m:num>
                        <m:den>
                          <m:r>
                            <a:rPr lang="en-US" altLang="zh-CN" i="1">
                              <a:latin typeface="Cambria Math"/>
                            </a:rPr>
                            <m:t>𝑔</m:t>
                          </m:r>
                        </m:den>
                      </m:f>
                      <m:r>
                        <a:rPr lang="en-US" altLang="zh-CN" i="1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2" name="矩形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3798332"/>
                <a:ext cx="1675330" cy="626325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22"/>
              <p:cNvSpPr/>
              <p:nvPr/>
            </p:nvSpPr>
            <p:spPr>
              <a:xfrm>
                <a:off x="2201034" y="3843256"/>
                <a:ext cx="1718611" cy="61202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>
                          <a:latin typeface="Cambria Math"/>
                        </a:rPr>
                        <m:t>θ</m:t>
                      </m:r>
                      <m:r>
                        <a:rPr lang="en-US" altLang="zh-CN">
                          <a:latin typeface="Cambria Math"/>
                        </a:rPr>
                        <m:t>= </m:t>
                      </m:r>
                      <m:sSup>
                        <m:sSup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/>
                            </a:rPr>
                            <m:t>𝑡𝑎𝑛</m:t>
                          </m:r>
                        </m:e>
                        <m:sup>
                          <m:r>
                            <a:rPr lang="en-US" altLang="zh-CN" i="1">
                              <a:latin typeface="Cambria Math"/>
                            </a:rPr>
                            <m:t>−1</m:t>
                          </m:r>
                        </m:sup>
                      </m:sSup>
                      <m:r>
                        <a:rPr lang="en-US" altLang="zh-CN" i="1">
                          <a:latin typeface="Cambria Math"/>
                        </a:rPr>
                        <m:t>(</m:t>
                      </m:r>
                      <m:f>
                        <m:f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/>
                                </a:rPr>
                                <m:t>𝑥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/>
                                </a:rPr>
                                <m:t>𝑧</m:t>
                              </m:r>
                            </m:sub>
                          </m:sSub>
                        </m:den>
                      </m:f>
                      <m:r>
                        <a:rPr lang="en-US" altLang="zh-CN" i="1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3" name="矩形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1034" y="3843256"/>
                <a:ext cx="1718611" cy="612027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矩形 23"/>
              <p:cNvSpPr/>
              <p:nvPr/>
            </p:nvSpPr>
            <p:spPr>
              <a:xfrm>
                <a:off x="-489567" y="4472522"/>
                <a:ext cx="6120680" cy="97270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zh-CN" altLang="zh-CN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zh-CN" altLang="zh-CN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𝑤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CN" altLang="zh-CN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𝑤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CN" altLang="zh-CN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𝑤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altLang="zh-CN">
                          <a:latin typeface="Cambria Math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zh-CN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i="1">
                                    <a:latin typeface="Cambria Math"/>
                                  </a:rPr>
                                  <m:t>𝑐𝑜𝑠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>
                                    <a:latin typeface="Cambria Math"/>
                                  </a:rPr>
                                  <m:t>θ</m:t>
                                </m:r>
                              </m:e>
                              <m:e>
                                <m:r>
                                  <a:rPr lang="en-US" altLang="zh-CN" i="1">
                                    <a:latin typeface="Cambria Math"/>
                                  </a:rPr>
                                  <m:t>𝑠𝑖𝑛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>
                                    <a:latin typeface="Cambria Math"/>
                                  </a:rPr>
                                  <m:t>θsinγ</m:t>
                                </m:r>
                              </m:e>
                              <m:e>
                                <m:r>
                                  <a:rPr lang="en-US" altLang="zh-CN" i="1">
                                    <a:latin typeface="Cambria Math"/>
                                  </a:rPr>
                                  <m:t>−</m:t>
                                </m:r>
                                <m:r>
                                  <a:rPr lang="en-US" altLang="zh-CN" i="1">
                                    <a:latin typeface="Cambria Math"/>
                                  </a:rPr>
                                  <m:t>𝑠𝑖𝑛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>
                                    <a:latin typeface="Cambria Math"/>
                                  </a:rPr>
                                  <m:t>θcosγ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i="1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>
                                    <a:latin typeface="Cambria Math"/>
                                  </a:rPr>
                                  <m:t>cosγ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>
                                    <a:latin typeface="Cambria Math"/>
                                  </a:rPr>
                                  <m:t>sinγ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i="1">
                                    <a:latin typeface="Cambria Math"/>
                                  </a:rPr>
                                  <m:t>𝑠𝑖𝑛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>
                                    <a:latin typeface="Cambria Math"/>
                                  </a:rPr>
                                  <m:t>θ</m:t>
                                </m:r>
                              </m:e>
                              <m:e>
                                <m:r>
                                  <a:rPr lang="en-US" altLang="zh-CN" i="1">
                                    <a:latin typeface="Cambria Math"/>
                                  </a:rPr>
                                  <m:t>−</m:t>
                                </m:r>
                                <m:r>
                                  <a:rPr lang="en-US" altLang="zh-CN" i="1">
                                    <a:latin typeface="Cambria Math"/>
                                  </a:rPr>
                                  <m:t>𝑐𝑜𝑠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>
                                    <a:latin typeface="Cambria Math"/>
                                  </a:rPr>
                                  <m:t>θsinγ</m:t>
                                </m:r>
                              </m:e>
                              <m:e>
                                <m:r>
                                  <a:rPr lang="en-US" altLang="zh-CN" i="1">
                                    <a:latin typeface="Cambria Math"/>
                                  </a:rPr>
                                  <m:t>𝑐𝑜𝑠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>
                                    <a:latin typeface="Cambria Math"/>
                                  </a:rPr>
                                  <m:t>θcosγ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CN">
                          <a:latin typeface="Cambria Math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zh-CN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zh-CN" altLang="zh-CN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𝑝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CN" altLang="zh-CN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𝑝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CN" altLang="zh-CN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𝑝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4" name="矩形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89567" y="4472522"/>
                <a:ext cx="6120680" cy="972702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矩形 24"/>
              <p:cNvSpPr/>
              <p:nvPr/>
            </p:nvSpPr>
            <p:spPr>
              <a:xfrm>
                <a:off x="323528" y="5393552"/>
                <a:ext cx="1761893" cy="6277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>
                          <a:latin typeface="Cambria Math"/>
                        </a:rPr>
                        <m:t>α</m:t>
                      </m:r>
                      <m:r>
                        <a:rPr lang="en-US" altLang="zh-CN">
                          <a:latin typeface="Cambria Math"/>
                        </a:rPr>
                        <m:t>= </m:t>
                      </m:r>
                      <m:sSup>
                        <m:sSup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/>
                            </a:rPr>
                            <m:t>𝑡𝑎𝑛</m:t>
                          </m:r>
                        </m:e>
                        <m:sup>
                          <m:r>
                            <a:rPr lang="en-US" altLang="zh-CN" i="1">
                              <a:latin typeface="Cambria Math"/>
                            </a:rPr>
                            <m:t>−1</m:t>
                          </m:r>
                        </m:sup>
                      </m:sSup>
                      <m:r>
                        <a:rPr lang="en-US" altLang="zh-CN" i="1">
                          <a:latin typeface="Cambria Math"/>
                        </a:rPr>
                        <m:t>(</m:t>
                      </m:r>
                      <m:f>
                        <m:f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/>
                                </a:rPr>
                                <m:t>𝑤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/>
                                </a:rPr>
                                <m:t>𝑤</m:t>
                              </m:r>
                            </m:sub>
                          </m:sSub>
                        </m:den>
                      </m:f>
                      <m:r>
                        <a:rPr lang="en-US" altLang="zh-CN" i="1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5" name="矩形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5393552"/>
                <a:ext cx="1761893" cy="627736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6" name="图片 25" descr="C:\Users\suck_dynasty\Desktop\移动与手机方向.png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703221"/>
            <a:ext cx="1967081" cy="2183648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矩形 26"/>
          <p:cNvSpPr/>
          <p:nvPr/>
        </p:nvSpPr>
        <p:spPr>
          <a:xfrm>
            <a:off x="3116433" y="529269"/>
            <a:ext cx="233269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</a:rPr>
              <a:t>A </a:t>
            </a:r>
            <a:r>
              <a:rPr lang="zh-CN" altLang="en-US" b="1" dirty="0" smtClean="0">
                <a:solidFill>
                  <a:srgbClr val="FF0000"/>
                </a:solidFill>
              </a:rPr>
              <a:t>平</a:t>
            </a:r>
            <a:r>
              <a:rPr lang="zh-CN" altLang="en-US" b="1" dirty="0">
                <a:solidFill>
                  <a:srgbClr val="FF0000"/>
                </a:solidFill>
              </a:rPr>
              <a:t>放方向</a:t>
            </a:r>
            <a:r>
              <a:rPr lang="en-US" altLang="zh-CN" b="1" dirty="0">
                <a:solidFill>
                  <a:srgbClr val="FF0000"/>
                </a:solidFill>
              </a:rPr>
              <a:t>+</a:t>
            </a:r>
            <a:r>
              <a:rPr lang="zh-CN" altLang="en-US" b="1" dirty="0">
                <a:solidFill>
                  <a:srgbClr val="FF0000"/>
                </a:solidFill>
              </a:rPr>
              <a:t>后期</a:t>
            </a:r>
            <a:r>
              <a:rPr lang="zh-CN" altLang="en-US" b="1" dirty="0" smtClean="0">
                <a:solidFill>
                  <a:srgbClr val="FF0000"/>
                </a:solidFill>
              </a:rPr>
              <a:t>修正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endParaRPr lang="en-US" altLang="zh-CN" dirty="0"/>
          </a:p>
        </p:txBody>
      </p:sp>
      <p:pic>
        <p:nvPicPr>
          <p:cNvPr id="28" name="图片 27" descr="C:\Users\suck_dynasty\Desktop\方向和加速度.png"/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0339" y="980599"/>
            <a:ext cx="5719445" cy="19062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图片 10" descr="C:\Users\suck_dynasty\Desktop\Heading2.png"/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8511" y="3613666"/>
            <a:ext cx="4055977" cy="2715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01523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3851920" y="32957"/>
            <a:ext cx="230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数据滤波</a:t>
            </a:r>
            <a:endParaRPr lang="zh-CN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205734" y="627387"/>
            <a:ext cx="479831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一个人行走的频率为</a:t>
            </a:r>
            <a:r>
              <a:rPr lang="en-US" altLang="zh-CN" sz="2400" dirty="0" smtClean="0"/>
              <a:t>1-3HZ</a:t>
            </a:r>
          </a:p>
          <a:p>
            <a:r>
              <a:rPr lang="zh-CN" altLang="en-US" sz="2400" dirty="0" smtClean="0"/>
              <a:t>数据采集的频率至少为</a:t>
            </a:r>
            <a:r>
              <a:rPr lang="en-US" altLang="zh-CN" sz="2400" dirty="0" smtClean="0"/>
              <a:t>20HZ</a:t>
            </a:r>
          </a:p>
          <a:p>
            <a:r>
              <a:rPr lang="zh-CN" altLang="en-US" sz="2400" dirty="0" smtClean="0"/>
              <a:t>近</a:t>
            </a:r>
            <a:r>
              <a:rPr lang="en-US" altLang="zh-CN" sz="2400" dirty="0" smtClean="0"/>
              <a:t>90%</a:t>
            </a:r>
            <a:r>
              <a:rPr lang="zh-CN" altLang="en-US" sz="2400" dirty="0" smtClean="0"/>
              <a:t>的数据都没有用</a:t>
            </a:r>
            <a:endParaRPr lang="en-US" altLang="zh-CN" sz="2400" dirty="0" smtClean="0"/>
          </a:p>
          <a:p>
            <a:r>
              <a:rPr lang="zh-CN" altLang="en-US" sz="2400" dirty="0" smtClean="0"/>
              <a:t>主要是为了获取</a:t>
            </a:r>
            <a:r>
              <a:rPr lang="zh-CN" altLang="en-US" sz="2400" dirty="0" smtClean="0">
                <a:solidFill>
                  <a:srgbClr val="FF0000"/>
                </a:solidFill>
              </a:rPr>
              <a:t>主轴数据的波形</a:t>
            </a:r>
            <a:endParaRPr lang="en-US" altLang="zh-CN" sz="2400" dirty="0" smtClean="0">
              <a:solidFill>
                <a:srgbClr val="FF0000"/>
              </a:solidFill>
            </a:endParaRPr>
          </a:p>
        </p:txBody>
      </p:sp>
      <p:pic>
        <p:nvPicPr>
          <p:cNvPr id="15" name="图片 14" descr="C:\Users\suck_dynasty\Desktop\afterFilter2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9426" y="692696"/>
            <a:ext cx="4176464" cy="2736304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1475656" y="2377596"/>
                <a:ext cx="1882118" cy="8832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/>
                            </a:rPr>
                            <m:t>𝑎</m:t>
                          </m:r>
                        </m:e>
                        <m:sub>
                          <m:r>
                            <a:rPr lang="en-US" altLang="zh-CN" i="1">
                              <a:latin typeface="Cambria Math"/>
                            </a:rPr>
                            <m:t>𝑘</m:t>
                          </m:r>
                        </m:sub>
                      </m:sSub>
                      <m:r>
                        <a:rPr lang="en-US" altLang="zh-CN" i="1">
                          <a:latin typeface="Cambria Math"/>
                        </a:rPr>
                        <m:t>= </m:t>
                      </m:r>
                      <m:f>
                        <m:f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altLang="zh-CN" i="1">
                              <a:latin typeface="Cambria Math"/>
                            </a:rPr>
                            <m:t>𝑀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ctrlPr>
                            <a:rPr lang="zh-CN" altLang="zh-CN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altLang="zh-CN" i="1">
                              <a:latin typeface="Cambria Math"/>
                            </a:rPr>
                            <m:t>𝑖</m:t>
                          </m:r>
                          <m:r>
                            <a:rPr lang="en-US" altLang="zh-CN" i="1">
                              <a:latin typeface="Cambria Math"/>
                            </a:rPr>
                            <m:t>=</m:t>
                          </m:r>
                          <m:r>
                            <a:rPr lang="en-US" altLang="zh-CN" i="1">
                              <a:latin typeface="Cambria Math"/>
                            </a:rPr>
                            <m:t>𝑀𝑘</m:t>
                          </m:r>
                        </m:sub>
                        <m:sup>
                          <m:r>
                            <a:rPr lang="en-US" altLang="zh-CN" i="1">
                              <a:latin typeface="Cambria Math"/>
                            </a:rPr>
                            <m:t>𝑀</m:t>
                          </m:r>
                          <m:r>
                            <a:rPr lang="en-US" altLang="zh-CN" i="1">
                              <a:latin typeface="Cambria Math"/>
                            </a:rPr>
                            <m:t>(</m:t>
                          </m:r>
                          <m:r>
                            <a:rPr lang="en-US" altLang="zh-CN" i="1">
                              <a:latin typeface="Cambria Math"/>
                            </a:rPr>
                            <m:t>𝑘</m:t>
                          </m:r>
                          <m:r>
                            <a:rPr lang="en-US" altLang="zh-CN" i="1">
                              <a:latin typeface="Cambria Math"/>
                            </a:rPr>
                            <m:t>+1)</m:t>
                          </m:r>
                        </m:sup>
                        <m:e>
                          <m:sSub>
                            <m:sSub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5656" y="2377596"/>
                <a:ext cx="1882118" cy="883255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2445" y="3566868"/>
            <a:ext cx="4430775" cy="24544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6" name="Picture 2" descr="C:\Users\suck_dynasty\Desktop\滤波对比效果图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260" y="3573015"/>
            <a:ext cx="4361657" cy="2448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1324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748</TotalTime>
  <Words>1395</Words>
  <Application>Microsoft Office PowerPoint</Application>
  <PresentationFormat>全屏显示(4:3)</PresentationFormat>
  <Paragraphs>187</Paragraphs>
  <Slides>22</Slides>
  <Notes>4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23" baseType="lpstr"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suck_dynasty</dc:creator>
  <cp:lastModifiedBy>suck_dynasty</cp:lastModifiedBy>
  <cp:revision>91</cp:revision>
  <dcterms:created xsi:type="dcterms:W3CDTF">2018-11-18T08:05:40Z</dcterms:created>
  <dcterms:modified xsi:type="dcterms:W3CDTF">2018-11-26T10:21:07Z</dcterms:modified>
</cp:coreProperties>
</file>